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27432000" cy="36576000"/>
  <p:notesSz cx="6858000" cy="9144000"/>
  <p:defaultTextStyle>
    <a:defPPr>
      <a:defRPr lang="en-US"/>
    </a:defPPr>
    <a:lvl1pPr marL="0" algn="l" defTabSz="3072182" rtl="0" eaLnBrk="1" latinLnBrk="0" hangingPunct="1">
      <a:defRPr sz="6047" kern="1200">
        <a:solidFill>
          <a:schemeClr val="tx1"/>
        </a:solidFill>
        <a:latin typeface="+mn-lt"/>
        <a:ea typeface="+mn-ea"/>
        <a:cs typeface="+mn-cs"/>
      </a:defRPr>
    </a:lvl1pPr>
    <a:lvl2pPr marL="1536091" algn="l" defTabSz="3072182" rtl="0" eaLnBrk="1" latinLnBrk="0" hangingPunct="1">
      <a:defRPr sz="6047" kern="1200">
        <a:solidFill>
          <a:schemeClr val="tx1"/>
        </a:solidFill>
        <a:latin typeface="+mn-lt"/>
        <a:ea typeface="+mn-ea"/>
        <a:cs typeface="+mn-cs"/>
      </a:defRPr>
    </a:lvl2pPr>
    <a:lvl3pPr marL="3072182" algn="l" defTabSz="3072182" rtl="0" eaLnBrk="1" latinLnBrk="0" hangingPunct="1">
      <a:defRPr sz="6047" kern="1200">
        <a:solidFill>
          <a:schemeClr val="tx1"/>
        </a:solidFill>
        <a:latin typeface="+mn-lt"/>
        <a:ea typeface="+mn-ea"/>
        <a:cs typeface="+mn-cs"/>
      </a:defRPr>
    </a:lvl3pPr>
    <a:lvl4pPr marL="4608273" algn="l" defTabSz="3072182" rtl="0" eaLnBrk="1" latinLnBrk="0" hangingPunct="1">
      <a:defRPr sz="6047" kern="1200">
        <a:solidFill>
          <a:schemeClr val="tx1"/>
        </a:solidFill>
        <a:latin typeface="+mn-lt"/>
        <a:ea typeface="+mn-ea"/>
        <a:cs typeface="+mn-cs"/>
      </a:defRPr>
    </a:lvl4pPr>
    <a:lvl5pPr marL="6144364" algn="l" defTabSz="3072182" rtl="0" eaLnBrk="1" latinLnBrk="0" hangingPunct="1">
      <a:defRPr sz="6047" kern="1200">
        <a:solidFill>
          <a:schemeClr val="tx1"/>
        </a:solidFill>
        <a:latin typeface="+mn-lt"/>
        <a:ea typeface="+mn-ea"/>
        <a:cs typeface="+mn-cs"/>
      </a:defRPr>
    </a:lvl5pPr>
    <a:lvl6pPr marL="7680455" algn="l" defTabSz="3072182" rtl="0" eaLnBrk="1" latinLnBrk="0" hangingPunct="1">
      <a:defRPr sz="6047" kern="1200">
        <a:solidFill>
          <a:schemeClr val="tx1"/>
        </a:solidFill>
        <a:latin typeface="+mn-lt"/>
        <a:ea typeface="+mn-ea"/>
        <a:cs typeface="+mn-cs"/>
      </a:defRPr>
    </a:lvl6pPr>
    <a:lvl7pPr marL="9216547" algn="l" defTabSz="3072182" rtl="0" eaLnBrk="1" latinLnBrk="0" hangingPunct="1">
      <a:defRPr sz="6047" kern="1200">
        <a:solidFill>
          <a:schemeClr val="tx1"/>
        </a:solidFill>
        <a:latin typeface="+mn-lt"/>
        <a:ea typeface="+mn-ea"/>
        <a:cs typeface="+mn-cs"/>
      </a:defRPr>
    </a:lvl7pPr>
    <a:lvl8pPr marL="10752637" algn="l" defTabSz="3072182" rtl="0" eaLnBrk="1" latinLnBrk="0" hangingPunct="1">
      <a:defRPr sz="6047" kern="1200">
        <a:solidFill>
          <a:schemeClr val="tx1"/>
        </a:solidFill>
        <a:latin typeface="+mn-lt"/>
        <a:ea typeface="+mn-ea"/>
        <a:cs typeface="+mn-cs"/>
      </a:defRPr>
    </a:lvl8pPr>
    <a:lvl9pPr marL="12288729" algn="l" defTabSz="3072182"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21D4"/>
    <a:srgbClr val="EF3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38"/>
    <p:restoredTop sz="94647"/>
  </p:normalViewPr>
  <p:slideViewPr>
    <p:cSldViewPr snapToGrid="0" snapToObjects="1">
      <p:cViewPr>
        <p:scale>
          <a:sx n="70" d="100"/>
          <a:sy n="70" d="100"/>
        </p:scale>
        <p:origin x="736" y="-1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985936"/>
            <a:ext cx="23317200" cy="12733867"/>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19210869"/>
            <a:ext cx="20574000" cy="883073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30FFB5-846A-0344-8E20-9E3C69CB5475}"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344733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0FFB5-846A-0344-8E20-9E3C69CB5475}"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46732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0FFB5-846A-0344-8E20-9E3C69CB5475}"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154734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0FFB5-846A-0344-8E20-9E3C69CB5475}"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356881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477144"/>
            <a:ext cx="23660100" cy="8000997"/>
          </a:xfr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30FFB5-846A-0344-8E20-9E3C69CB5475}"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159657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30FFB5-846A-0344-8E20-9E3C69CB5475}"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330252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8966203"/>
            <a:ext cx="11605020"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4" name="Content Placeholder 3"/>
          <p:cNvSpPr>
            <a:spLocks noGrp="1"/>
          </p:cNvSpPr>
          <p:nvPr>
            <p:ph sz="half" idx="2"/>
          </p:nvPr>
        </p:nvSpPr>
        <p:spPr>
          <a:xfrm>
            <a:off x="1889526" y="13360400"/>
            <a:ext cx="11605020"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8966203"/>
            <a:ext cx="11662173"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6" name="Content Placeholder 5"/>
          <p:cNvSpPr>
            <a:spLocks noGrp="1"/>
          </p:cNvSpPr>
          <p:nvPr>
            <p:ph sz="quarter" idx="4"/>
          </p:nvPr>
        </p:nvSpPr>
        <p:spPr>
          <a:xfrm>
            <a:off x="13887452" y="13360400"/>
            <a:ext cx="11662173"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30FFB5-846A-0344-8E20-9E3C69CB5475}" type="datetimeFigureOut">
              <a:rPr lang="en-US" smtClean="0"/>
              <a:t>10/18/20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367702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30FFB5-846A-0344-8E20-9E3C69CB5475}" type="datetimeFigureOut">
              <a:rPr lang="en-US" smtClean="0"/>
              <a:t>10/18/20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73359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0FFB5-846A-0344-8E20-9E3C69CB5475}" type="datetimeFigureOut">
              <a:rPr lang="en-US" smtClean="0"/>
              <a:t>10/18/20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20243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266275"/>
            <a:ext cx="13887450" cy="25992667"/>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1F30FFB5-846A-0344-8E20-9E3C69CB5475}"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368856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1F30FFB5-846A-0344-8E20-9E3C69CB5475}"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D60A7-1ED9-C348-AC7D-6021DEE56C5F}" type="slidenum">
              <a:rPr lang="en-US" smtClean="0"/>
              <a:t>‹#›</a:t>
            </a:fld>
            <a:endParaRPr lang="en-US"/>
          </a:p>
        </p:txBody>
      </p:sp>
    </p:spTree>
    <p:extLst>
      <p:ext uri="{BB962C8B-B14F-4D97-AF65-F5344CB8AC3E}">
        <p14:creationId xmlns:p14="http://schemas.microsoft.com/office/powerpoint/2010/main" val="395575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1F30FFB5-846A-0344-8E20-9E3C69CB5475}" type="datetimeFigureOut">
              <a:rPr lang="en-US" smtClean="0"/>
              <a:t>10/18/20</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596D60A7-1ED9-C348-AC7D-6021DEE56C5F}" type="slidenum">
              <a:rPr lang="en-US" smtClean="0"/>
              <a:t>‹#›</a:t>
            </a:fld>
            <a:endParaRPr lang="en-US"/>
          </a:p>
        </p:txBody>
      </p:sp>
    </p:spTree>
    <p:extLst>
      <p:ext uri="{BB962C8B-B14F-4D97-AF65-F5344CB8AC3E}">
        <p14:creationId xmlns:p14="http://schemas.microsoft.com/office/powerpoint/2010/main" val="305049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EF3581-9307-CA48-B028-328B5075F868}"/>
              </a:ext>
            </a:extLst>
          </p:cNvPr>
          <p:cNvPicPr>
            <a:picLocks noChangeAspect="1"/>
          </p:cNvPicPr>
          <p:nvPr/>
        </p:nvPicPr>
        <p:blipFill rotWithShape="1">
          <a:blip r:embed="rId2"/>
          <a:srcRect b="40300"/>
          <a:stretch/>
        </p:blipFill>
        <p:spPr>
          <a:xfrm>
            <a:off x="237537" y="18788366"/>
            <a:ext cx="7315200" cy="3275367"/>
          </a:xfrm>
          <a:prstGeom prst="rect">
            <a:avLst/>
          </a:prstGeom>
        </p:spPr>
      </p:pic>
      <p:pic>
        <p:nvPicPr>
          <p:cNvPr id="11" name="Picture 10">
            <a:extLst>
              <a:ext uri="{FF2B5EF4-FFF2-40B4-BE49-F238E27FC236}">
                <a16:creationId xmlns:a16="http://schemas.microsoft.com/office/drawing/2014/main" id="{1C0F4047-38B3-4146-88E9-E48DF2E0E018}"/>
              </a:ext>
            </a:extLst>
          </p:cNvPr>
          <p:cNvPicPr>
            <a:picLocks noChangeAspect="1"/>
          </p:cNvPicPr>
          <p:nvPr/>
        </p:nvPicPr>
        <p:blipFill rotWithShape="1">
          <a:blip r:embed="rId3"/>
          <a:srcRect b="36548"/>
          <a:stretch/>
        </p:blipFill>
        <p:spPr>
          <a:xfrm>
            <a:off x="6933329" y="18804341"/>
            <a:ext cx="7315200" cy="3481220"/>
          </a:xfrm>
          <a:prstGeom prst="rect">
            <a:avLst/>
          </a:prstGeom>
        </p:spPr>
      </p:pic>
      <p:pic>
        <p:nvPicPr>
          <p:cNvPr id="18" name="Picture 17">
            <a:extLst>
              <a:ext uri="{FF2B5EF4-FFF2-40B4-BE49-F238E27FC236}">
                <a16:creationId xmlns:a16="http://schemas.microsoft.com/office/drawing/2014/main" id="{F9CAE441-F2B9-1340-9C35-1BB9AF78DA61}"/>
              </a:ext>
            </a:extLst>
          </p:cNvPr>
          <p:cNvPicPr>
            <a:picLocks noChangeAspect="1"/>
          </p:cNvPicPr>
          <p:nvPr/>
        </p:nvPicPr>
        <p:blipFill rotWithShape="1">
          <a:blip r:embed="rId4"/>
          <a:srcRect b="37119"/>
          <a:stretch/>
        </p:blipFill>
        <p:spPr>
          <a:xfrm>
            <a:off x="236406" y="22075019"/>
            <a:ext cx="7315200" cy="3449932"/>
          </a:xfrm>
          <a:prstGeom prst="rect">
            <a:avLst/>
          </a:prstGeom>
        </p:spPr>
      </p:pic>
      <p:pic>
        <p:nvPicPr>
          <p:cNvPr id="16" name="Picture 15">
            <a:extLst>
              <a:ext uri="{FF2B5EF4-FFF2-40B4-BE49-F238E27FC236}">
                <a16:creationId xmlns:a16="http://schemas.microsoft.com/office/drawing/2014/main" id="{9315AC45-5F34-2345-B425-0C7DF29AC85C}"/>
              </a:ext>
            </a:extLst>
          </p:cNvPr>
          <p:cNvPicPr>
            <a:picLocks noChangeAspect="1"/>
          </p:cNvPicPr>
          <p:nvPr/>
        </p:nvPicPr>
        <p:blipFill rotWithShape="1">
          <a:blip r:embed="rId5"/>
          <a:srcRect b="36200"/>
          <a:stretch/>
        </p:blipFill>
        <p:spPr>
          <a:xfrm>
            <a:off x="6961980" y="22081111"/>
            <a:ext cx="7315200" cy="3500322"/>
          </a:xfrm>
          <a:prstGeom prst="rect">
            <a:avLst/>
          </a:prstGeom>
        </p:spPr>
      </p:pic>
      <p:pic>
        <p:nvPicPr>
          <p:cNvPr id="3" name="Picture 2">
            <a:extLst>
              <a:ext uri="{FF2B5EF4-FFF2-40B4-BE49-F238E27FC236}">
                <a16:creationId xmlns:a16="http://schemas.microsoft.com/office/drawing/2014/main" id="{2CEFAE32-456B-C845-87A6-85C770720723}"/>
              </a:ext>
            </a:extLst>
          </p:cNvPr>
          <p:cNvPicPr>
            <a:picLocks noChangeAspect="1"/>
          </p:cNvPicPr>
          <p:nvPr/>
        </p:nvPicPr>
        <p:blipFill>
          <a:blip r:embed="rId6"/>
          <a:stretch>
            <a:fillRect/>
          </a:stretch>
        </p:blipFill>
        <p:spPr>
          <a:xfrm>
            <a:off x="736619" y="13692483"/>
            <a:ext cx="5842000" cy="4381500"/>
          </a:xfrm>
          <a:prstGeom prst="rect">
            <a:avLst/>
          </a:prstGeom>
        </p:spPr>
      </p:pic>
      <p:pic>
        <p:nvPicPr>
          <p:cNvPr id="30" name="Picture 29">
            <a:extLst>
              <a:ext uri="{FF2B5EF4-FFF2-40B4-BE49-F238E27FC236}">
                <a16:creationId xmlns:a16="http://schemas.microsoft.com/office/drawing/2014/main" id="{42F42FF5-6FEB-DE46-A923-097DCFD8D41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4476348" y="31589353"/>
            <a:ext cx="5842000" cy="4381500"/>
          </a:xfrm>
          <a:prstGeom prst="rect">
            <a:avLst/>
          </a:prstGeom>
        </p:spPr>
      </p:pic>
      <p:pic>
        <p:nvPicPr>
          <p:cNvPr id="32" name="Picture 31">
            <a:extLst>
              <a:ext uri="{FF2B5EF4-FFF2-40B4-BE49-F238E27FC236}">
                <a16:creationId xmlns:a16="http://schemas.microsoft.com/office/drawing/2014/main" id="{3998F814-B1D8-0B47-B9EA-09EFCC0AB74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0396301" y="26171240"/>
            <a:ext cx="6461760" cy="4846320"/>
          </a:xfrm>
          <a:prstGeom prst="rect">
            <a:avLst/>
          </a:prstGeom>
        </p:spPr>
      </p:pic>
      <p:pic>
        <p:nvPicPr>
          <p:cNvPr id="34" name="Picture 33">
            <a:extLst>
              <a:ext uri="{FF2B5EF4-FFF2-40B4-BE49-F238E27FC236}">
                <a16:creationId xmlns:a16="http://schemas.microsoft.com/office/drawing/2014/main" id="{207F21CC-DDC0-CB48-8B1B-AF7225873CB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0396301" y="30867241"/>
            <a:ext cx="6461760" cy="4846320"/>
          </a:xfrm>
          <a:prstGeom prst="rect">
            <a:avLst/>
          </a:prstGeom>
        </p:spPr>
      </p:pic>
      <p:pic>
        <p:nvPicPr>
          <p:cNvPr id="36" name="Picture 35">
            <a:extLst>
              <a:ext uri="{FF2B5EF4-FFF2-40B4-BE49-F238E27FC236}">
                <a16:creationId xmlns:a16="http://schemas.microsoft.com/office/drawing/2014/main" id="{288E66C4-FA62-EC41-8A78-6958BE433C4D}"/>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4476348" y="26667459"/>
            <a:ext cx="5842000" cy="4381500"/>
          </a:xfrm>
          <a:prstGeom prst="rect">
            <a:avLst/>
          </a:prstGeom>
        </p:spPr>
      </p:pic>
      <p:pic>
        <p:nvPicPr>
          <p:cNvPr id="42" name="Picture 41">
            <a:extLst>
              <a:ext uri="{FF2B5EF4-FFF2-40B4-BE49-F238E27FC236}">
                <a16:creationId xmlns:a16="http://schemas.microsoft.com/office/drawing/2014/main" id="{12CDB535-041A-7B46-9A28-49A55A2670CB}"/>
              </a:ext>
            </a:extLst>
          </p:cNvPr>
          <p:cNvPicPr>
            <a:picLocks noChangeAspect="1"/>
          </p:cNvPicPr>
          <p:nvPr/>
        </p:nvPicPr>
        <p:blipFill>
          <a:blip r:embed="rId11"/>
          <a:stretch>
            <a:fillRect/>
          </a:stretch>
        </p:blipFill>
        <p:spPr>
          <a:xfrm>
            <a:off x="919496" y="29010669"/>
            <a:ext cx="5852160" cy="4389120"/>
          </a:xfrm>
          <a:prstGeom prst="rect">
            <a:avLst/>
          </a:prstGeom>
        </p:spPr>
      </p:pic>
      <p:pic>
        <p:nvPicPr>
          <p:cNvPr id="43" name="Picture 42">
            <a:extLst>
              <a:ext uri="{FF2B5EF4-FFF2-40B4-BE49-F238E27FC236}">
                <a16:creationId xmlns:a16="http://schemas.microsoft.com/office/drawing/2014/main" id="{0F5A625F-40D9-9C44-A9EC-AA3B1BD9C5E0}"/>
              </a:ext>
            </a:extLst>
          </p:cNvPr>
          <p:cNvPicPr>
            <a:picLocks noChangeAspect="1"/>
          </p:cNvPicPr>
          <p:nvPr/>
        </p:nvPicPr>
        <p:blipFill>
          <a:blip r:embed="rId12"/>
          <a:stretch>
            <a:fillRect/>
          </a:stretch>
        </p:blipFill>
        <p:spPr>
          <a:xfrm>
            <a:off x="7145796" y="29016810"/>
            <a:ext cx="5852159" cy="4389120"/>
          </a:xfrm>
          <a:prstGeom prst="rect">
            <a:avLst/>
          </a:prstGeom>
        </p:spPr>
      </p:pic>
      <p:sp>
        <p:nvSpPr>
          <p:cNvPr id="4" name="Rectangle 3">
            <a:extLst>
              <a:ext uri="{FF2B5EF4-FFF2-40B4-BE49-F238E27FC236}">
                <a16:creationId xmlns:a16="http://schemas.microsoft.com/office/drawing/2014/main" id="{45536C1E-63C5-C544-B374-9A4F6A65BAA6}"/>
              </a:ext>
            </a:extLst>
          </p:cNvPr>
          <p:cNvSpPr/>
          <p:nvPr/>
        </p:nvSpPr>
        <p:spPr>
          <a:xfrm>
            <a:off x="3620816" y="432736"/>
            <a:ext cx="18993643" cy="1953483"/>
          </a:xfrm>
          <a:prstGeom prst="rect">
            <a:avLst/>
          </a:prstGeom>
        </p:spPr>
        <p:txBody>
          <a:bodyPr wrap="square">
            <a:spAutoFit/>
          </a:bodyPr>
          <a:lstStyle/>
          <a:p>
            <a:pPr algn="ctr"/>
            <a:r>
              <a:rPr lang="en-US" dirty="0"/>
              <a:t>Results from Independent Calibration and Validation of Jason-3 and Jason-2</a:t>
            </a:r>
          </a:p>
        </p:txBody>
      </p:sp>
      <p:sp>
        <p:nvSpPr>
          <p:cNvPr id="5" name="Rectangle 4">
            <a:extLst>
              <a:ext uri="{FF2B5EF4-FFF2-40B4-BE49-F238E27FC236}">
                <a16:creationId xmlns:a16="http://schemas.microsoft.com/office/drawing/2014/main" id="{3DD24FF0-FA99-3D40-890B-CDEB84DDFEA4}"/>
              </a:ext>
            </a:extLst>
          </p:cNvPr>
          <p:cNvSpPr/>
          <p:nvPr/>
        </p:nvSpPr>
        <p:spPr>
          <a:xfrm>
            <a:off x="2958902" y="2404574"/>
            <a:ext cx="19728180" cy="1200329"/>
          </a:xfrm>
          <a:prstGeom prst="rect">
            <a:avLst/>
          </a:prstGeom>
        </p:spPr>
        <p:txBody>
          <a:bodyPr wrap="square">
            <a:spAutoFit/>
          </a:bodyPr>
          <a:lstStyle/>
          <a:p>
            <a:pPr algn="ctr"/>
            <a:r>
              <a:rPr lang="en-US" sz="3200" dirty="0"/>
              <a:t>Jean-Damien Desjonquères</a:t>
            </a:r>
            <a:r>
              <a:rPr lang="en-US" sz="3200" baseline="30000" dirty="0"/>
              <a:t>1</a:t>
            </a:r>
            <a:r>
              <a:rPr lang="en-US" sz="3200" dirty="0"/>
              <a:t>, Matthieu Talpe</a:t>
            </a:r>
            <a:r>
              <a:rPr lang="en-US" sz="3200" baseline="30000" dirty="0"/>
              <a:t>1</a:t>
            </a:r>
            <a:r>
              <a:rPr lang="en-US" sz="3200" dirty="0"/>
              <a:t>, </a:t>
            </a:r>
            <a:r>
              <a:rPr lang="en-US" sz="3200" i="0" dirty="0" err="1">
                <a:effectLst/>
              </a:rPr>
              <a:t>Shailen</a:t>
            </a:r>
            <a:r>
              <a:rPr lang="en-US" sz="3200" i="0" dirty="0">
                <a:effectLst/>
              </a:rPr>
              <a:t> Desai</a:t>
            </a:r>
            <a:r>
              <a:rPr lang="en-US" sz="3200" i="0" baseline="30000" dirty="0">
                <a:effectLst/>
              </a:rPr>
              <a:t>1</a:t>
            </a:r>
            <a:r>
              <a:rPr lang="en-US" sz="3200" i="0" dirty="0">
                <a:effectLst/>
              </a:rPr>
              <a:t>, and Bruce Haines</a:t>
            </a:r>
            <a:r>
              <a:rPr lang="en-US" sz="3200" i="0" baseline="30000" dirty="0">
                <a:effectLst/>
              </a:rPr>
              <a:t>1</a:t>
            </a:r>
            <a:r>
              <a:rPr lang="en-US" sz="3200" i="0" dirty="0">
                <a:effectLst/>
              </a:rPr>
              <a:t> </a:t>
            </a:r>
            <a:endParaRPr lang="en-US" sz="3200" dirty="0"/>
          </a:p>
          <a:p>
            <a:pPr algn="ctr"/>
            <a:endParaRPr lang="en-US" sz="2400" i="0" baseline="30000" dirty="0">
              <a:effectLst/>
            </a:endParaRPr>
          </a:p>
          <a:p>
            <a:pPr algn="ctr"/>
            <a:r>
              <a:rPr lang="en-US" sz="2400" i="0" baseline="30000" dirty="0">
                <a:effectLst/>
              </a:rPr>
              <a:t>1</a:t>
            </a:r>
            <a:r>
              <a:rPr lang="en-US" sz="2400" i="0" dirty="0">
                <a:effectLst/>
              </a:rPr>
              <a:t>Jet Propulsion Laboratory, California Institute of Technology, Pasadena, CA, United States</a:t>
            </a:r>
          </a:p>
        </p:txBody>
      </p:sp>
      <p:pic>
        <p:nvPicPr>
          <p:cNvPr id="7" name="Graphic 6">
            <a:extLst>
              <a:ext uri="{FF2B5EF4-FFF2-40B4-BE49-F238E27FC236}">
                <a16:creationId xmlns:a16="http://schemas.microsoft.com/office/drawing/2014/main" id="{5381BCBF-20AF-4C4A-A1D7-55F42B91F5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607165" y="361729"/>
            <a:ext cx="3277319" cy="2718513"/>
          </a:xfrm>
          <a:prstGeom prst="rect">
            <a:avLst/>
          </a:prstGeom>
        </p:spPr>
      </p:pic>
      <p:sp>
        <p:nvSpPr>
          <p:cNvPr id="12" name="Rectangle 11">
            <a:extLst>
              <a:ext uri="{FF2B5EF4-FFF2-40B4-BE49-F238E27FC236}">
                <a16:creationId xmlns:a16="http://schemas.microsoft.com/office/drawing/2014/main" id="{70A51318-877F-7545-BF90-0B92A89C9344}"/>
              </a:ext>
            </a:extLst>
          </p:cNvPr>
          <p:cNvSpPr/>
          <p:nvPr/>
        </p:nvSpPr>
        <p:spPr>
          <a:xfrm>
            <a:off x="10741025" y="36017898"/>
            <a:ext cx="5949950" cy="461665"/>
          </a:xfrm>
          <a:prstGeom prst="rect">
            <a:avLst/>
          </a:prstGeom>
        </p:spPr>
        <p:txBody>
          <a:bodyPr wrap="square">
            <a:spAutoFit/>
          </a:bodyPr>
          <a:lstStyle/>
          <a:p>
            <a:r>
              <a:rPr lang="en-US" sz="2400" dirty="0"/>
              <a:t>OSTST 2020. Venice, Italy (Virtual Sessions).</a:t>
            </a:r>
          </a:p>
        </p:txBody>
      </p:sp>
      <p:sp>
        <p:nvSpPr>
          <p:cNvPr id="14" name="TextBox 44">
            <a:extLst>
              <a:ext uri="{FF2B5EF4-FFF2-40B4-BE49-F238E27FC236}">
                <a16:creationId xmlns:a16="http://schemas.microsoft.com/office/drawing/2014/main" id="{13A1645A-BC6A-C749-ACEA-F487311EF72B}"/>
              </a:ext>
            </a:extLst>
          </p:cNvPr>
          <p:cNvSpPr txBox="1">
            <a:spLocks noChangeArrowheads="1"/>
          </p:cNvSpPr>
          <p:nvPr/>
        </p:nvSpPr>
        <p:spPr bwMode="auto">
          <a:xfrm>
            <a:off x="19674829" y="36175706"/>
            <a:ext cx="72096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chemeClr val="bg1">
                    <a:lumMod val="65000"/>
                  </a:schemeClr>
                </a:solidFill>
                <a:latin typeface="+mn-lt"/>
              </a:rPr>
              <a:t>© 2020.  California Institute of Technology. Government sponsorship acknowledged.</a:t>
            </a:r>
          </a:p>
        </p:txBody>
      </p:sp>
      <p:sp>
        <p:nvSpPr>
          <p:cNvPr id="6" name="TextBox 5">
            <a:extLst>
              <a:ext uri="{FF2B5EF4-FFF2-40B4-BE49-F238E27FC236}">
                <a16:creationId xmlns:a16="http://schemas.microsoft.com/office/drawing/2014/main" id="{897B984B-47DD-BE44-B969-020BAFB7DEC1}"/>
              </a:ext>
            </a:extLst>
          </p:cNvPr>
          <p:cNvSpPr txBox="1"/>
          <p:nvPr/>
        </p:nvSpPr>
        <p:spPr>
          <a:xfrm>
            <a:off x="375899" y="4677329"/>
            <a:ext cx="13456995" cy="4524315"/>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The Jason-3 (J3) mission has been collecting sea level measurements along the reference 10-day repeat ground-track since February 2016. In this poster, we present a summary of calibration and validation results, which indicate that J3 mission continues to perform nominally.  </a:t>
            </a:r>
          </a:p>
          <a:p>
            <a:pPr marL="342900" indent="-342900" algn="just">
              <a:buFont typeface="Arial" panose="020B0604020202020204" pitchFamily="34" charset="0"/>
              <a:buChar char="•"/>
            </a:pPr>
            <a:r>
              <a:rPr lang="en-US" sz="2400" b="1" dirty="0"/>
              <a:t>The measurement performances for the J3 mission continue to excel. </a:t>
            </a:r>
            <a:r>
              <a:rPr lang="en-US" sz="2400" dirty="0"/>
              <a:t>Altimeter parameters (SWH, sig0, etc.) and the sea level anomaly curve correspond to expectations in spite of maneuvers and safe hold events. The geographic distribution of sea surface height anomaly (SSHA) crossovers for the J3 mission contains cm-level geographically-correlated patterns. Means of along-track, ascending minus descending SSHA indicate that the J3 orbit standard change greatly attenuated a periodic hemispheric signal.</a:t>
            </a:r>
          </a:p>
          <a:p>
            <a:pPr marL="342900" indent="-342900" algn="just">
              <a:buFont typeface="Arial" panose="020B0604020202020204" pitchFamily="34" charset="0"/>
              <a:buChar char="•"/>
            </a:pPr>
            <a:r>
              <a:rPr lang="en-US" sz="2400" dirty="0"/>
              <a:t>The Jason-2 (J2) spacecraft has been decommissioned on October 4, 2019. J2 data presented good agreement with J3 and high quality until the very end of the mission.</a:t>
            </a:r>
          </a:p>
          <a:p>
            <a:pPr marL="342900" indent="-342900" algn="just">
              <a:buFont typeface="Arial" panose="020B0604020202020204" pitchFamily="34" charset="0"/>
              <a:buChar char="•"/>
            </a:pPr>
            <a:r>
              <a:rPr lang="en-US" sz="2400" dirty="0"/>
              <a:t>The next product standard (GDR-F) for Jason-3 shows improvements when compared to the current (GDR-D) standard.  </a:t>
            </a:r>
          </a:p>
        </p:txBody>
      </p:sp>
      <p:sp>
        <p:nvSpPr>
          <p:cNvPr id="44" name="TextBox 43">
            <a:extLst>
              <a:ext uri="{FF2B5EF4-FFF2-40B4-BE49-F238E27FC236}">
                <a16:creationId xmlns:a16="http://schemas.microsoft.com/office/drawing/2014/main" id="{3E90AF2D-1AEE-6043-B249-B2BB1208AEA7}"/>
              </a:ext>
            </a:extLst>
          </p:cNvPr>
          <p:cNvSpPr txBox="1"/>
          <p:nvPr/>
        </p:nvSpPr>
        <p:spPr>
          <a:xfrm>
            <a:off x="283257" y="9312990"/>
            <a:ext cx="13732188" cy="923330"/>
          </a:xfrm>
          <a:prstGeom prst="rect">
            <a:avLst/>
          </a:prstGeom>
          <a:noFill/>
        </p:spPr>
        <p:txBody>
          <a:bodyPr wrap="square" rtlCol="0">
            <a:spAutoFit/>
          </a:bodyPr>
          <a:lstStyle/>
          <a:p>
            <a:pPr algn="ctr"/>
            <a:r>
              <a:rPr lang="en-US" sz="5400" dirty="0">
                <a:solidFill>
                  <a:srgbClr val="0070C0"/>
                </a:solidFill>
                <a:latin typeface="Franklin Gothic Medium" panose="020B0603020102020204" pitchFamily="34" charset="0"/>
              </a:rPr>
              <a:t>Jason-2 vs Jason-3 Along-Track Stats</a:t>
            </a:r>
          </a:p>
        </p:txBody>
      </p:sp>
      <p:sp>
        <p:nvSpPr>
          <p:cNvPr id="49" name="TextBox 48">
            <a:extLst>
              <a:ext uri="{FF2B5EF4-FFF2-40B4-BE49-F238E27FC236}">
                <a16:creationId xmlns:a16="http://schemas.microsoft.com/office/drawing/2014/main" id="{AE4D797B-19C8-3E41-8BB0-E026C4D13082}"/>
              </a:ext>
            </a:extLst>
          </p:cNvPr>
          <p:cNvSpPr txBox="1"/>
          <p:nvPr/>
        </p:nvSpPr>
        <p:spPr>
          <a:xfrm>
            <a:off x="306685" y="3939694"/>
            <a:ext cx="13745041" cy="923330"/>
          </a:xfrm>
          <a:prstGeom prst="rect">
            <a:avLst/>
          </a:prstGeom>
          <a:noFill/>
        </p:spPr>
        <p:txBody>
          <a:bodyPr wrap="square" rtlCol="0">
            <a:spAutoFit/>
          </a:bodyPr>
          <a:lstStyle/>
          <a:p>
            <a:pPr algn="ctr"/>
            <a:r>
              <a:rPr lang="en-US" sz="5400" dirty="0">
                <a:solidFill>
                  <a:srgbClr val="0070C0"/>
                </a:solidFill>
                <a:latin typeface="Franklin Gothic Medium" panose="020B0603020102020204" pitchFamily="34" charset="0"/>
              </a:rPr>
              <a:t>Summary</a:t>
            </a:r>
          </a:p>
        </p:txBody>
      </p:sp>
      <p:sp>
        <p:nvSpPr>
          <p:cNvPr id="10" name="Rectangle 9">
            <a:extLst>
              <a:ext uri="{FF2B5EF4-FFF2-40B4-BE49-F238E27FC236}">
                <a16:creationId xmlns:a16="http://schemas.microsoft.com/office/drawing/2014/main" id="{F9467EF9-AC01-9646-8122-BDABD68BC42C}"/>
              </a:ext>
            </a:extLst>
          </p:cNvPr>
          <p:cNvSpPr/>
          <p:nvPr/>
        </p:nvSpPr>
        <p:spPr>
          <a:xfrm>
            <a:off x="305623" y="36079454"/>
            <a:ext cx="4555222" cy="338554"/>
          </a:xfrm>
          <a:prstGeom prst="rect">
            <a:avLst/>
          </a:prstGeom>
        </p:spPr>
        <p:txBody>
          <a:bodyPr wrap="none">
            <a:spAutoFit/>
          </a:bodyPr>
          <a:lstStyle/>
          <a:p>
            <a:pPr algn="ctr"/>
            <a:r>
              <a:rPr lang="en-US" sz="1600" dirty="0">
                <a:solidFill>
                  <a:schemeClr val="bg1">
                    <a:lumMod val="50000"/>
                  </a:schemeClr>
                </a:solidFill>
              </a:rPr>
              <a:t>Contact: </a:t>
            </a:r>
            <a:r>
              <a:rPr lang="en-US" sz="1600" dirty="0" err="1">
                <a:solidFill>
                  <a:schemeClr val="bg1">
                    <a:lumMod val="50000"/>
                  </a:schemeClr>
                </a:solidFill>
              </a:rPr>
              <a:t>jean-damien.m.desjonqueres@jpl.nasa.gov</a:t>
            </a:r>
            <a:endParaRPr lang="en-US" sz="1600" dirty="0">
              <a:solidFill>
                <a:schemeClr val="bg1">
                  <a:lumMod val="50000"/>
                </a:schemeClr>
              </a:solidFill>
            </a:endParaRPr>
          </a:p>
        </p:txBody>
      </p:sp>
      <p:sp>
        <p:nvSpPr>
          <p:cNvPr id="45" name="TextBox 44">
            <a:extLst>
              <a:ext uri="{FF2B5EF4-FFF2-40B4-BE49-F238E27FC236}">
                <a16:creationId xmlns:a16="http://schemas.microsoft.com/office/drawing/2014/main" id="{DAD06B8D-3718-D448-A254-204A4974893B}"/>
              </a:ext>
            </a:extLst>
          </p:cNvPr>
          <p:cNvSpPr txBox="1"/>
          <p:nvPr/>
        </p:nvSpPr>
        <p:spPr>
          <a:xfrm>
            <a:off x="25779502" y="26759221"/>
            <a:ext cx="629750" cy="523220"/>
          </a:xfrm>
          <a:prstGeom prst="rect">
            <a:avLst/>
          </a:prstGeom>
          <a:noFill/>
          <a:ln w="25400">
            <a:noFill/>
          </a:ln>
        </p:spPr>
        <p:txBody>
          <a:bodyPr wrap="square" rtlCol="0">
            <a:spAutoFit/>
          </a:bodyPr>
          <a:lstStyle/>
          <a:p>
            <a:pPr algn="ctr"/>
            <a:r>
              <a:rPr lang="en-US" sz="2800" dirty="0"/>
              <a:t>cm</a:t>
            </a:r>
            <a:endParaRPr lang="en-US" sz="3200" dirty="0"/>
          </a:p>
        </p:txBody>
      </p:sp>
      <p:sp>
        <p:nvSpPr>
          <p:cNvPr id="24" name="TextBox 23">
            <a:extLst>
              <a:ext uri="{FF2B5EF4-FFF2-40B4-BE49-F238E27FC236}">
                <a16:creationId xmlns:a16="http://schemas.microsoft.com/office/drawing/2014/main" id="{6472B701-EBE5-164B-A3D1-AB5929D17C0B}"/>
              </a:ext>
            </a:extLst>
          </p:cNvPr>
          <p:cNvSpPr txBox="1"/>
          <p:nvPr/>
        </p:nvSpPr>
        <p:spPr>
          <a:xfrm>
            <a:off x="14298160" y="8009195"/>
            <a:ext cx="12581014" cy="923330"/>
          </a:xfrm>
          <a:prstGeom prst="rect">
            <a:avLst/>
          </a:prstGeom>
          <a:noFill/>
          <a:ln>
            <a:noFill/>
          </a:ln>
        </p:spPr>
        <p:txBody>
          <a:bodyPr wrap="square" rtlCol="0">
            <a:spAutoFit/>
          </a:bodyPr>
          <a:lstStyle/>
          <a:p>
            <a:pPr algn="ctr"/>
            <a:r>
              <a:rPr lang="en-US" sz="5400" dirty="0">
                <a:solidFill>
                  <a:srgbClr val="0070C0"/>
                </a:solidFill>
                <a:latin typeface="Franklin Gothic Medium" panose="020B0603020102020204" pitchFamily="34" charset="0"/>
              </a:rPr>
              <a:t>Jason-3 GDR-D SSHA Crossover Statistics</a:t>
            </a:r>
          </a:p>
        </p:txBody>
      </p:sp>
      <p:sp>
        <p:nvSpPr>
          <p:cNvPr id="148" name="Rectangle 147">
            <a:extLst>
              <a:ext uri="{FF2B5EF4-FFF2-40B4-BE49-F238E27FC236}">
                <a16:creationId xmlns:a16="http://schemas.microsoft.com/office/drawing/2014/main" id="{0D234318-E0AC-4843-8A52-CBEA342D5942}"/>
              </a:ext>
            </a:extLst>
          </p:cNvPr>
          <p:cNvSpPr/>
          <p:nvPr/>
        </p:nvSpPr>
        <p:spPr>
          <a:xfrm>
            <a:off x="327281" y="9281854"/>
            <a:ext cx="13749504" cy="26736043"/>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ADEFE2E8-2731-9343-988B-1C24BAB63F1E}"/>
              </a:ext>
            </a:extLst>
          </p:cNvPr>
          <p:cNvSpPr/>
          <p:nvPr/>
        </p:nvSpPr>
        <p:spPr>
          <a:xfrm>
            <a:off x="306685" y="3882810"/>
            <a:ext cx="13758965" cy="5264615"/>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589705F2-BEFF-5D4E-A130-7DAFEAFAE046}"/>
              </a:ext>
            </a:extLst>
          </p:cNvPr>
          <p:cNvSpPr txBox="1"/>
          <p:nvPr/>
        </p:nvSpPr>
        <p:spPr>
          <a:xfrm>
            <a:off x="14342888" y="19025805"/>
            <a:ext cx="12632045" cy="1754326"/>
          </a:xfrm>
          <a:prstGeom prst="rect">
            <a:avLst/>
          </a:prstGeom>
          <a:noFill/>
        </p:spPr>
        <p:txBody>
          <a:bodyPr wrap="square" rtlCol="0">
            <a:spAutoFit/>
          </a:bodyPr>
          <a:lstStyle/>
          <a:p>
            <a:pPr algn="ctr"/>
            <a:r>
              <a:rPr lang="en-US" sz="5400" dirty="0">
                <a:solidFill>
                  <a:srgbClr val="0070C0"/>
                </a:solidFill>
                <a:latin typeface="Franklin Gothic Medium" panose="020B0603020102020204" pitchFamily="34" charset="0"/>
              </a:rPr>
              <a:t>Jason-3 GDR-F standard evolution Performances over test dataset </a:t>
            </a:r>
          </a:p>
        </p:txBody>
      </p:sp>
      <p:sp>
        <p:nvSpPr>
          <p:cNvPr id="84" name="Rectangle 83">
            <a:extLst>
              <a:ext uri="{FF2B5EF4-FFF2-40B4-BE49-F238E27FC236}">
                <a16:creationId xmlns:a16="http://schemas.microsoft.com/office/drawing/2014/main" id="{F0F672C8-115C-3D40-89C0-311F0CEBBA87}"/>
              </a:ext>
            </a:extLst>
          </p:cNvPr>
          <p:cNvSpPr/>
          <p:nvPr/>
        </p:nvSpPr>
        <p:spPr>
          <a:xfrm>
            <a:off x="14360773" y="18689779"/>
            <a:ext cx="12630914" cy="1731020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C2FEA38E-B7A9-CD4A-B4B8-E92E6CB78E98}"/>
              </a:ext>
            </a:extLst>
          </p:cNvPr>
          <p:cNvSpPr/>
          <p:nvPr/>
        </p:nvSpPr>
        <p:spPr>
          <a:xfrm>
            <a:off x="14617455" y="21048522"/>
            <a:ext cx="12072364" cy="4524315"/>
          </a:xfrm>
          <a:prstGeom prst="rect">
            <a:avLst/>
          </a:prstGeom>
        </p:spPr>
        <p:txBody>
          <a:bodyPr wrap="square">
            <a:spAutoFit/>
          </a:bodyPr>
          <a:lstStyle/>
          <a:p>
            <a:pPr marL="342900" indent="-342900" algn="just">
              <a:buFont typeface="Arial" panose="020B0604020202020204" pitchFamily="34" charset="0"/>
              <a:buChar char="•"/>
            </a:pPr>
            <a:r>
              <a:rPr lang="en-US" sz="2400" dirty="0"/>
              <a:t>New Jason-3 GDR-F standard will be soon available for users. Cycles 24 to 53 have been generated and assessed in a preliminary </a:t>
            </a:r>
            <a:r>
              <a:rPr lang="en-US" sz="2400" dirty="0" err="1"/>
              <a:t>CalVal</a:t>
            </a:r>
            <a:r>
              <a:rPr lang="en-US" sz="2400" dirty="0"/>
              <a:t> analysis.</a:t>
            </a:r>
          </a:p>
          <a:p>
            <a:pPr marL="342900" indent="-342900" algn="just">
              <a:buFont typeface="Arial" panose="020B0604020202020204" pitchFamily="34" charset="0"/>
              <a:buChar char="•"/>
            </a:pPr>
            <a:r>
              <a:rPr lang="en-US" sz="2400" dirty="0"/>
              <a:t>Some parameters are slightly shifted in GDR-F when compared to GDR-D as shown in the J2 vs J3 time series. In particular the use of the MSS_CNES_CLS2015 generates an offset of +23.8 mm due to a change of the reference time with respect to the MSS_CNES_CLS2011 version and the update of SSB model generates an offset of -19,1mm [</a:t>
            </a:r>
            <a:r>
              <a:rPr lang="en-US" sz="2400" i="1" dirty="0"/>
              <a:t>communication with CNES/CLS</a:t>
            </a:r>
            <a:r>
              <a:rPr lang="en-US" sz="2400" dirty="0"/>
              <a:t>]. The resulting SSHA is offset by -0.24 cm over cycles 24 to 53 by comparison to the GDR-D standard with overall a good agreement between the two.</a:t>
            </a:r>
          </a:p>
          <a:p>
            <a:pPr marL="342900" indent="-342900" algn="just">
              <a:buFont typeface="Arial" panose="020B0604020202020204" pitchFamily="34" charset="0"/>
              <a:buChar char="•"/>
            </a:pPr>
            <a:r>
              <a:rPr lang="en-US" sz="2400" dirty="0"/>
              <a:t>Crossovers demonstrate the improvement of the SSH estimation with a reduction of the standard deviation as well as an improvement in the geographical homogeneity: std reduction of the order of 0.4 cm over the test cycles). </a:t>
            </a:r>
          </a:p>
          <a:p>
            <a:pPr marL="342900" indent="-342900" algn="just">
              <a:buFont typeface="Arial" panose="020B0604020202020204" pitchFamily="34" charset="0"/>
              <a:buChar char="•"/>
            </a:pPr>
            <a:r>
              <a:rPr lang="en-US" sz="2400" dirty="0"/>
              <a:t>Further details about J3 GDR-F update are available in the CNES/CLS presentation.</a:t>
            </a:r>
          </a:p>
        </p:txBody>
      </p:sp>
      <p:sp>
        <p:nvSpPr>
          <p:cNvPr id="46" name="TextBox 45">
            <a:extLst>
              <a:ext uri="{FF2B5EF4-FFF2-40B4-BE49-F238E27FC236}">
                <a16:creationId xmlns:a16="http://schemas.microsoft.com/office/drawing/2014/main" id="{AD31CC88-BA27-1E42-B62C-3CF79980CE7E}"/>
              </a:ext>
            </a:extLst>
          </p:cNvPr>
          <p:cNvSpPr txBox="1"/>
          <p:nvPr/>
        </p:nvSpPr>
        <p:spPr>
          <a:xfrm>
            <a:off x="20894259" y="26295967"/>
            <a:ext cx="4855416" cy="1077218"/>
          </a:xfrm>
          <a:prstGeom prst="rect">
            <a:avLst/>
          </a:prstGeom>
          <a:solidFill>
            <a:schemeClr val="bg1"/>
          </a:solidFill>
        </p:spPr>
        <p:txBody>
          <a:bodyPr wrap="square" rtlCol="0">
            <a:spAutoFit/>
          </a:bodyPr>
          <a:lstStyle/>
          <a:p>
            <a:pPr algn="ctr"/>
            <a:r>
              <a:rPr lang="en-US" sz="3200" dirty="0" err="1"/>
              <a:t>Xovers</a:t>
            </a:r>
            <a:r>
              <a:rPr lang="en-US" sz="3200" dirty="0"/>
              <a:t> GDR-D</a:t>
            </a:r>
          </a:p>
          <a:p>
            <a:pPr algn="ctr"/>
            <a:r>
              <a:rPr lang="en-US" sz="3200" dirty="0"/>
              <a:t>Mean (</a:t>
            </a:r>
            <a:r>
              <a:rPr lang="en-US" sz="3200" dirty="0" err="1"/>
              <a:t>Asc</a:t>
            </a:r>
            <a:r>
              <a:rPr lang="en-US" sz="3200" dirty="0"/>
              <a:t>/Desc) Difference</a:t>
            </a:r>
          </a:p>
        </p:txBody>
      </p:sp>
      <p:sp>
        <p:nvSpPr>
          <p:cNvPr id="130" name="TextBox 129">
            <a:extLst>
              <a:ext uri="{FF2B5EF4-FFF2-40B4-BE49-F238E27FC236}">
                <a16:creationId xmlns:a16="http://schemas.microsoft.com/office/drawing/2014/main" id="{6948CD27-8401-544C-B947-06C395194B2C}"/>
              </a:ext>
            </a:extLst>
          </p:cNvPr>
          <p:cNvSpPr txBox="1"/>
          <p:nvPr/>
        </p:nvSpPr>
        <p:spPr>
          <a:xfrm>
            <a:off x="21013298" y="31007687"/>
            <a:ext cx="4855416" cy="1077218"/>
          </a:xfrm>
          <a:prstGeom prst="rect">
            <a:avLst/>
          </a:prstGeom>
          <a:solidFill>
            <a:schemeClr val="bg1"/>
          </a:solidFill>
        </p:spPr>
        <p:txBody>
          <a:bodyPr wrap="square" rtlCol="0">
            <a:spAutoFit/>
          </a:bodyPr>
          <a:lstStyle/>
          <a:p>
            <a:pPr algn="ctr"/>
            <a:r>
              <a:rPr lang="en-US" sz="3200" dirty="0" err="1"/>
              <a:t>Xovers</a:t>
            </a:r>
            <a:r>
              <a:rPr lang="en-US" sz="3200" dirty="0"/>
              <a:t> GDR-F</a:t>
            </a:r>
          </a:p>
          <a:p>
            <a:pPr algn="ctr"/>
            <a:r>
              <a:rPr lang="en-US" sz="3200" dirty="0"/>
              <a:t>Mean (</a:t>
            </a:r>
            <a:r>
              <a:rPr lang="en-US" sz="3200" dirty="0" err="1"/>
              <a:t>Asc</a:t>
            </a:r>
            <a:r>
              <a:rPr lang="en-US" sz="3200" dirty="0"/>
              <a:t>/Desc) Difference</a:t>
            </a:r>
          </a:p>
        </p:txBody>
      </p:sp>
      <p:sp>
        <p:nvSpPr>
          <p:cNvPr id="131" name="TextBox 130">
            <a:extLst>
              <a:ext uri="{FF2B5EF4-FFF2-40B4-BE49-F238E27FC236}">
                <a16:creationId xmlns:a16="http://schemas.microsoft.com/office/drawing/2014/main" id="{13B1FE94-7088-3849-99A0-DF3C8113A81D}"/>
              </a:ext>
            </a:extLst>
          </p:cNvPr>
          <p:cNvSpPr txBox="1"/>
          <p:nvPr/>
        </p:nvSpPr>
        <p:spPr>
          <a:xfrm>
            <a:off x="25797801" y="31468991"/>
            <a:ext cx="659577" cy="523220"/>
          </a:xfrm>
          <a:prstGeom prst="rect">
            <a:avLst/>
          </a:prstGeom>
          <a:noFill/>
          <a:ln w="25400">
            <a:noFill/>
          </a:ln>
        </p:spPr>
        <p:txBody>
          <a:bodyPr wrap="square" rtlCol="0">
            <a:spAutoFit/>
          </a:bodyPr>
          <a:lstStyle/>
          <a:p>
            <a:pPr algn="ctr"/>
            <a:r>
              <a:rPr lang="en-US" sz="2800" dirty="0"/>
              <a:t>cm</a:t>
            </a:r>
            <a:endParaRPr lang="en-US" sz="3200" dirty="0"/>
          </a:p>
        </p:txBody>
      </p:sp>
      <p:pic>
        <p:nvPicPr>
          <p:cNvPr id="48" name="Picture 47">
            <a:extLst>
              <a:ext uri="{FF2B5EF4-FFF2-40B4-BE49-F238E27FC236}">
                <a16:creationId xmlns:a16="http://schemas.microsoft.com/office/drawing/2014/main" id="{DA77111C-A16D-354D-92BB-4285B5CFA658}"/>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20018933" y="13179455"/>
            <a:ext cx="6967669" cy="3483835"/>
          </a:xfrm>
          <a:prstGeom prst="rect">
            <a:avLst/>
          </a:prstGeom>
        </p:spPr>
      </p:pic>
      <p:sp>
        <p:nvSpPr>
          <p:cNvPr id="135" name="TextBox 134">
            <a:extLst>
              <a:ext uri="{FF2B5EF4-FFF2-40B4-BE49-F238E27FC236}">
                <a16:creationId xmlns:a16="http://schemas.microsoft.com/office/drawing/2014/main" id="{606C29B4-DF8D-1744-993F-2AD29421F045}"/>
              </a:ext>
            </a:extLst>
          </p:cNvPr>
          <p:cNvSpPr txBox="1"/>
          <p:nvPr/>
        </p:nvSpPr>
        <p:spPr>
          <a:xfrm>
            <a:off x="2157929" y="14282003"/>
            <a:ext cx="1823628" cy="338554"/>
          </a:xfrm>
          <a:prstGeom prst="rect">
            <a:avLst/>
          </a:prstGeom>
          <a:noFill/>
        </p:spPr>
        <p:txBody>
          <a:bodyPr wrap="square" rtlCol="0">
            <a:spAutoFit/>
          </a:bodyPr>
          <a:lstStyle/>
          <a:p>
            <a:pPr algn="ctr"/>
            <a:r>
              <a:rPr lang="en-US" sz="1600" dirty="0">
                <a:solidFill>
                  <a:srgbClr val="FF0000"/>
                </a:solidFill>
              </a:rPr>
              <a:t>MSS change</a:t>
            </a:r>
          </a:p>
        </p:txBody>
      </p:sp>
      <mc:AlternateContent xmlns:mc="http://schemas.openxmlformats.org/markup-compatibility/2006">
        <mc:Choice xmlns:a14="http://schemas.microsoft.com/office/drawing/2010/main" Requires="a14">
          <p:graphicFrame>
            <p:nvGraphicFramePr>
              <p:cNvPr id="180" name="Table 179">
                <a:extLst>
                  <a:ext uri="{FF2B5EF4-FFF2-40B4-BE49-F238E27FC236}">
                    <a16:creationId xmlns:a16="http://schemas.microsoft.com/office/drawing/2014/main" id="{B8938CEC-7750-694F-9B10-A36F83A75EBA}"/>
                  </a:ext>
                </a:extLst>
              </p:cNvPr>
              <p:cNvGraphicFramePr>
                <a:graphicFrameLocks noGrp="1"/>
              </p:cNvGraphicFramePr>
              <p:nvPr>
                <p:extLst>
                  <p:ext uri="{D42A27DB-BD31-4B8C-83A1-F6EECF244321}">
                    <p14:modId xmlns:p14="http://schemas.microsoft.com/office/powerpoint/2010/main" val="2555593590"/>
                  </p:ext>
                </p:extLst>
              </p:nvPr>
            </p:nvGraphicFramePr>
            <p:xfrm>
              <a:off x="6683214" y="17369553"/>
              <a:ext cx="6651217" cy="1142244"/>
            </p:xfrm>
            <a:graphic>
              <a:graphicData uri="http://schemas.openxmlformats.org/drawingml/2006/table">
                <a:tbl>
                  <a:tblPr firstRow="1" bandRow="1">
                    <a:tableStyleId>{5C22544A-7EE6-4342-B048-85BDC9FD1C3A}</a:tableStyleId>
                  </a:tblPr>
                  <a:tblGrid>
                    <a:gridCol w="1804293">
                      <a:extLst>
                        <a:ext uri="{9D8B030D-6E8A-4147-A177-3AD203B41FA5}">
                          <a16:colId xmlns:a16="http://schemas.microsoft.com/office/drawing/2014/main" val="3673698051"/>
                        </a:ext>
                      </a:extLst>
                    </a:gridCol>
                    <a:gridCol w="2290849">
                      <a:extLst>
                        <a:ext uri="{9D8B030D-6E8A-4147-A177-3AD203B41FA5}">
                          <a16:colId xmlns:a16="http://schemas.microsoft.com/office/drawing/2014/main" val="2803855296"/>
                        </a:ext>
                      </a:extLst>
                    </a:gridCol>
                    <a:gridCol w="1132819">
                      <a:extLst>
                        <a:ext uri="{9D8B030D-6E8A-4147-A177-3AD203B41FA5}">
                          <a16:colId xmlns:a16="http://schemas.microsoft.com/office/drawing/2014/main" val="2959062515"/>
                        </a:ext>
                      </a:extLst>
                    </a:gridCol>
                    <a:gridCol w="1423256">
                      <a:extLst>
                        <a:ext uri="{9D8B030D-6E8A-4147-A177-3AD203B41FA5}">
                          <a16:colId xmlns:a16="http://schemas.microsoft.com/office/drawing/2014/main" val="1929619776"/>
                        </a:ext>
                      </a:extLst>
                    </a:gridCol>
                  </a:tblGrid>
                  <a:tr h="334351">
                    <a:tc>
                      <a:txBody>
                        <a:bodyPr/>
                        <a:lstStyle/>
                        <a:p>
                          <a:pPr algn="ctr"/>
                          <a:r>
                            <a:rPr lang="en-US" sz="1800" b="0" dirty="0">
                              <a:solidFill>
                                <a:schemeClr val="tx1"/>
                              </a:solidFill>
                            </a:rPr>
                            <a:t>Statistic [cm]</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Tandem + Interleaved</a:t>
                          </a:r>
                        </a:p>
                      </a:txBody>
                      <a:tcP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LRO</a:t>
                          </a:r>
                        </a:p>
                      </a:txBody>
                      <a:tcP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iLRO</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735296"/>
                      </a:ext>
                    </a:extLst>
                  </a:tr>
                  <a:tr h="388242">
                    <a:tc>
                      <a:txBody>
                        <a:bodyPr/>
                        <a:lstStyle/>
                        <a:p>
                          <a:pPr algn="ctr"/>
                          <a:r>
                            <a:rPr lang="en-US" sz="1800" dirty="0"/>
                            <a:t> J2-J3 Mean</a:t>
                          </a:r>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mn-lt"/>
                              <a:ea typeface="+mn-ea"/>
                            </a:rPr>
                            <a:t>3.0</a:t>
                          </a:r>
                          <a:r>
                            <a:rPr lang="en-US" sz="1800" dirty="0">
                              <a:latin typeface="+mn-lt"/>
                            </a:rPr>
                            <a:t>±0.4</a:t>
                          </a:r>
                          <a:endParaRPr lang="en-US" sz="1800"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0.5</a:t>
                          </a:r>
                          <a:r>
                            <a:rPr lang="en-US" sz="1800" dirty="0">
                              <a:latin typeface="+mn-lt"/>
                            </a:rPr>
                            <a:t>±0.2</a:t>
                          </a:r>
                          <a:endParaRPr lang="en-US" sz="1800"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1800" dirty="0"/>
                            <a:t>0.4</a:t>
                          </a:r>
                          <a:r>
                            <a:rPr lang="en-US" sz="1800" dirty="0">
                              <a:latin typeface="+mn-lt"/>
                            </a:rPr>
                            <a:t>±0.2</a:t>
                          </a:r>
                          <a:endParaRPr lang="en-US" sz="1800" dirty="0"/>
                        </a:p>
                      </a:txBody>
                      <a:tcP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5480386"/>
                      </a:ext>
                    </a:extLst>
                  </a:tr>
                  <a:tr h="388242">
                    <a:tc>
                      <a:txBody>
                        <a:bodyPr/>
                        <a:lstStyle/>
                        <a:p>
                          <a:pPr algn="ctr"/>
                          <a:r>
                            <a:rPr lang="en-US" sz="1800" dirty="0"/>
                            <a:t> J2-J3 Std. Dev.</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mn-lt"/>
                            </a:rPr>
                            <a:t>0.0±0.1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1800" dirty="0">
                              <a:latin typeface="+mn-lt"/>
                            </a:rPr>
                            <a:t>-0.3</a:t>
                          </a:r>
                          <a14:m>
                            <m:oMath xmlns:m="http://schemas.openxmlformats.org/officeDocument/2006/math">
                              <m:r>
                                <a:rPr lang="en-US" sz="1800" b="0" i="0" smtClean="0">
                                  <a:latin typeface="Cambria Math" panose="02040503050406030204" pitchFamily="18" charset="0"/>
                                  <a:ea typeface="Cambria Math" panose="02040503050406030204" pitchFamily="18" charset="0"/>
                                </a:rPr>
                                <m:t>±</m:t>
                              </m:r>
                            </m:oMath>
                          </a14:m>
                          <a:r>
                            <a:rPr lang="en-US" sz="1800" dirty="0">
                              <a:latin typeface="+mn-lt"/>
                            </a:rPr>
                            <a:t>0.1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1800" dirty="0">
                              <a:latin typeface="+mn-lt"/>
                            </a:rPr>
                            <a:t>-0.1</a:t>
                          </a:r>
                          <a14:m>
                            <m:oMath xmlns:m="http://schemas.openxmlformats.org/officeDocument/2006/math">
                              <m:r>
                                <a:rPr lang="en-US" sz="1800" b="1" i="1" smtClean="0">
                                  <a:latin typeface="Cambria Math" panose="02040503050406030204" pitchFamily="18" charset="0"/>
                                  <a:ea typeface="Cambria Math" panose="02040503050406030204" pitchFamily="18" charset="0"/>
                                </a:rPr>
                                <m:t>±</m:t>
                              </m:r>
                            </m:oMath>
                          </a14:m>
                          <a:r>
                            <a:rPr lang="en-US" sz="1800" dirty="0">
                              <a:latin typeface="+mn-lt"/>
                            </a:rPr>
                            <a:t>0.1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02225"/>
                      </a:ext>
                    </a:extLst>
                  </a:tr>
                </a:tbl>
              </a:graphicData>
            </a:graphic>
          </p:graphicFrame>
        </mc:Choice>
        <mc:Fallback>
          <p:graphicFrame>
            <p:nvGraphicFramePr>
              <p:cNvPr id="180" name="Table 179">
                <a:extLst>
                  <a:ext uri="{FF2B5EF4-FFF2-40B4-BE49-F238E27FC236}">
                    <a16:creationId xmlns:a16="http://schemas.microsoft.com/office/drawing/2014/main" id="{B8938CEC-7750-694F-9B10-A36F83A75EBA}"/>
                  </a:ext>
                </a:extLst>
              </p:cNvPr>
              <p:cNvGraphicFramePr>
                <a:graphicFrameLocks noGrp="1"/>
              </p:cNvGraphicFramePr>
              <p:nvPr>
                <p:extLst>
                  <p:ext uri="{D42A27DB-BD31-4B8C-83A1-F6EECF244321}">
                    <p14:modId xmlns:p14="http://schemas.microsoft.com/office/powerpoint/2010/main" val="2555593590"/>
                  </p:ext>
                </p:extLst>
              </p:nvPr>
            </p:nvGraphicFramePr>
            <p:xfrm>
              <a:off x="6683214" y="17369553"/>
              <a:ext cx="6651217" cy="1142244"/>
            </p:xfrm>
            <a:graphic>
              <a:graphicData uri="http://schemas.openxmlformats.org/drawingml/2006/table">
                <a:tbl>
                  <a:tblPr firstRow="1" bandRow="1">
                    <a:tableStyleId>{5C22544A-7EE6-4342-B048-85BDC9FD1C3A}</a:tableStyleId>
                  </a:tblPr>
                  <a:tblGrid>
                    <a:gridCol w="1804293">
                      <a:extLst>
                        <a:ext uri="{9D8B030D-6E8A-4147-A177-3AD203B41FA5}">
                          <a16:colId xmlns:a16="http://schemas.microsoft.com/office/drawing/2014/main" val="3673698051"/>
                        </a:ext>
                      </a:extLst>
                    </a:gridCol>
                    <a:gridCol w="2290849">
                      <a:extLst>
                        <a:ext uri="{9D8B030D-6E8A-4147-A177-3AD203B41FA5}">
                          <a16:colId xmlns:a16="http://schemas.microsoft.com/office/drawing/2014/main" val="2803855296"/>
                        </a:ext>
                      </a:extLst>
                    </a:gridCol>
                    <a:gridCol w="1132819">
                      <a:extLst>
                        <a:ext uri="{9D8B030D-6E8A-4147-A177-3AD203B41FA5}">
                          <a16:colId xmlns:a16="http://schemas.microsoft.com/office/drawing/2014/main" val="2959062515"/>
                        </a:ext>
                      </a:extLst>
                    </a:gridCol>
                    <a:gridCol w="1423256">
                      <a:extLst>
                        <a:ext uri="{9D8B030D-6E8A-4147-A177-3AD203B41FA5}">
                          <a16:colId xmlns:a16="http://schemas.microsoft.com/office/drawing/2014/main" val="1929619776"/>
                        </a:ext>
                      </a:extLst>
                    </a:gridCol>
                  </a:tblGrid>
                  <a:tr h="365760">
                    <a:tc>
                      <a:txBody>
                        <a:bodyPr/>
                        <a:lstStyle/>
                        <a:p>
                          <a:pPr algn="ctr"/>
                          <a:r>
                            <a:rPr lang="en-US" sz="1800" b="0" dirty="0">
                              <a:solidFill>
                                <a:schemeClr val="tx1"/>
                              </a:solidFill>
                            </a:rPr>
                            <a:t>Statistic [cm]</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Tandem + Interleaved</a:t>
                          </a:r>
                        </a:p>
                      </a:txBody>
                      <a:tcP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LRO</a:t>
                          </a:r>
                        </a:p>
                      </a:txBody>
                      <a:tcP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iLRO</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735296"/>
                      </a:ext>
                    </a:extLst>
                  </a:tr>
                  <a:tr h="388242">
                    <a:tc>
                      <a:txBody>
                        <a:bodyPr/>
                        <a:lstStyle/>
                        <a:p>
                          <a:pPr algn="ctr"/>
                          <a:r>
                            <a:rPr lang="en-US" sz="1800" dirty="0"/>
                            <a:t> J2-J3 Mean</a:t>
                          </a:r>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mn-lt"/>
                              <a:ea typeface="+mn-ea"/>
                            </a:rPr>
                            <a:t>3.0</a:t>
                          </a:r>
                          <a:r>
                            <a:rPr lang="en-US" sz="1800" dirty="0">
                              <a:latin typeface="+mn-lt"/>
                            </a:rPr>
                            <a:t>±0.4</a:t>
                          </a:r>
                          <a:endParaRPr lang="en-US" sz="1800"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0.5</a:t>
                          </a:r>
                          <a:r>
                            <a:rPr lang="en-US" sz="1800" dirty="0">
                              <a:latin typeface="+mn-lt"/>
                            </a:rPr>
                            <a:t>±0.2</a:t>
                          </a:r>
                          <a:endParaRPr lang="en-US" sz="1800"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1800" dirty="0"/>
                            <a:t>0.4</a:t>
                          </a:r>
                          <a:r>
                            <a:rPr lang="en-US" sz="1800" dirty="0">
                              <a:latin typeface="+mn-lt"/>
                            </a:rPr>
                            <a:t>±0.2</a:t>
                          </a:r>
                          <a:endParaRPr lang="en-US" sz="1800" dirty="0"/>
                        </a:p>
                      </a:txBody>
                      <a:tcP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5480386"/>
                      </a:ext>
                    </a:extLst>
                  </a:tr>
                  <a:tr h="388242">
                    <a:tc>
                      <a:txBody>
                        <a:bodyPr/>
                        <a:lstStyle/>
                        <a:p>
                          <a:pPr algn="ctr"/>
                          <a:r>
                            <a:rPr lang="en-US" sz="1800" dirty="0"/>
                            <a:t> J2-J3 Std. Dev.</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mn-lt"/>
                            </a:rPr>
                            <a:t>0.0±0.1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364045" t="-200000" r="-128090" b="-19355"/>
                          </a:stretch>
                        </a:blipFill>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368750" t="-200000" r="-1786" b="-19355"/>
                          </a:stretch>
                        </a:blipFill>
                      </a:tcPr>
                    </a:tc>
                    <a:extLst>
                      <a:ext uri="{0D108BD9-81ED-4DB2-BD59-A6C34878D82A}">
                        <a16:rowId xmlns:a16="http://schemas.microsoft.com/office/drawing/2014/main" val="142602225"/>
                      </a:ext>
                    </a:extLst>
                  </a:tr>
                </a:tbl>
              </a:graphicData>
            </a:graphic>
          </p:graphicFrame>
        </mc:Fallback>
      </mc:AlternateContent>
      <p:sp>
        <p:nvSpPr>
          <p:cNvPr id="185" name="TextBox 184">
            <a:extLst>
              <a:ext uri="{FF2B5EF4-FFF2-40B4-BE49-F238E27FC236}">
                <a16:creationId xmlns:a16="http://schemas.microsoft.com/office/drawing/2014/main" id="{C24FCD5E-7A56-5D4B-B91A-F342E4CBD680}"/>
              </a:ext>
            </a:extLst>
          </p:cNvPr>
          <p:cNvSpPr txBox="1"/>
          <p:nvPr/>
        </p:nvSpPr>
        <p:spPr>
          <a:xfrm>
            <a:off x="6673315" y="13473027"/>
            <a:ext cx="6898306" cy="3139321"/>
          </a:xfrm>
          <a:prstGeom prst="rect">
            <a:avLst/>
          </a:prstGeom>
          <a:noFill/>
          <a:ln>
            <a:noFill/>
          </a:ln>
        </p:spPr>
        <p:txBody>
          <a:bodyPr wrap="square" lIns="182880" tIns="91440" rIns="182880" bIns="91440" rtlCol="0">
            <a:spAutoFit/>
          </a:bodyPr>
          <a:lstStyle/>
          <a:p>
            <a:pPr marL="342900" indent="-342900" algn="just">
              <a:buFont typeface="Arial" panose="020B0604020202020204" pitchFamily="34" charset="0"/>
              <a:buChar char="•"/>
            </a:pPr>
            <a:r>
              <a:rPr lang="en-US" sz="2400" dirty="0"/>
              <a:t>SLA mean difference decreases by 2.5 cm after the J2 LRO due to an MSS update. MSS_CNES-CLS11to MSS_CNES_CLS2015</a:t>
            </a:r>
          </a:p>
          <a:p>
            <a:pPr marL="342900" indent="-342900" algn="just">
              <a:buFont typeface="Arial" panose="020B0604020202020204" pitchFamily="34" charset="0"/>
              <a:buChar char="•"/>
            </a:pPr>
            <a:r>
              <a:rPr lang="en-US" sz="2400" dirty="0"/>
              <a:t>The J2 std. dev. is similar to J3 within 1 mm, except over the J2 LRO when it is 3 mm smaller.</a:t>
            </a:r>
          </a:p>
          <a:p>
            <a:pPr marL="342900" indent="-342900" algn="just">
              <a:buFont typeface="Arial" panose="020B0604020202020204" pitchFamily="34" charset="0"/>
              <a:buChar char="•"/>
            </a:pPr>
            <a:r>
              <a:rPr lang="en-US" sz="2400" dirty="0"/>
              <a:t>The J3 along track SLA std will improve in GDR-F as it benefits from the MSS update (MSS_CNES_CLS2015).</a:t>
            </a:r>
          </a:p>
        </p:txBody>
      </p:sp>
      <p:sp>
        <p:nvSpPr>
          <p:cNvPr id="186" name="TextBox 185">
            <a:extLst>
              <a:ext uri="{FF2B5EF4-FFF2-40B4-BE49-F238E27FC236}">
                <a16:creationId xmlns:a16="http://schemas.microsoft.com/office/drawing/2014/main" id="{05ACDB4C-CC35-854E-98BF-2BE059CDECBD}"/>
              </a:ext>
            </a:extLst>
          </p:cNvPr>
          <p:cNvSpPr txBox="1"/>
          <p:nvPr/>
        </p:nvSpPr>
        <p:spPr>
          <a:xfrm>
            <a:off x="584989" y="13046152"/>
            <a:ext cx="4819473" cy="646331"/>
          </a:xfrm>
          <a:prstGeom prst="rect">
            <a:avLst/>
          </a:prstGeom>
          <a:noFill/>
        </p:spPr>
        <p:txBody>
          <a:bodyPr wrap="square" rtlCol="0">
            <a:spAutoFit/>
          </a:bodyPr>
          <a:lstStyle/>
          <a:p>
            <a:r>
              <a:rPr lang="en-US" sz="3600" b="1" dirty="0">
                <a:solidFill>
                  <a:schemeClr val="accent1">
                    <a:lumMod val="60000"/>
                    <a:lumOff val="40000"/>
                  </a:schemeClr>
                </a:solidFill>
              </a:rPr>
              <a:t>Sea Level Anomaly (SLA)</a:t>
            </a:r>
          </a:p>
        </p:txBody>
      </p:sp>
      <p:sp>
        <p:nvSpPr>
          <p:cNvPr id="187" name="TextBox 186">
            <a:extLst>
              <a:ext uri="{FF2B5EF4-FFF2-40B4-BE49-F238E27FC236}">
                <a16:creationId xmlns:a16="http://schemas.microsoft.com/office/drawing/2014/main" id="{7812F645-17F6-C448-9875-1E877412FBBE}"/>
              </a:ext>
            </a:extLst>
          </p:cNvPr>
          <p:cNvSpPr txBox="1"/>
          <p:nvPr/>
        </p:nvSpPr>
        <p:spPr>
          <a:xfrm>
            <a:off x="0" y="18237542"/>
            <a:ext cx="5488370" cy="646331"/>
          </a:xfrm>
          <a:prstGeom prst="rect">
            <a:avLst/>
          </a:prstGeom>
          <a:noFill/>
        </p:spPr>
        <p:txBody>
          <a:bodyPr wrap="square" rtlCol="0">
            <a:spAutoFit/>
          </a:bodyPr>
          <a:lstStyle/>
          <a:p>
            <a:pPr algn="ctr"/>
            <a:r>
              <a:rPr lang="en-US" sz="3600" b="1" dirty="0">
                <a:solidFill>
                  <a:schemeClr val="accent1">
                    <a:lumMod val="60000"/>
                    <a:lumOff val="40000"/>
                  </a:schemeClr>
                </a:solidFill>
              </a:rPr>
              <a:t>Altimeter Parameters</a:t>
            </a:r>
          </a:p>
        </p:txBody>
      </p:sp>
      <p:pic>
        <p:nvPicPr>
          <p:cNvPr id="200" name="Picture 199">
            <a:extLst>
              <a:ext uri="{FF2B5EF4-FFF2-40B4-BE49-F238E27FC236}">
                <a16:creationId xmlns:a16="http://schemas.microsoft.com/office/drawing/2014/main" id="{D566E355-ECF7-254C-9A35-46340649F060}"/>
              </a:ext>
            </a:extLst>
          </p:cNvPr>
          <p:cNvPicPr>
            <a:picLocks noChangeAspect="1"/>
          </p:cNvPicPr>
          <p:nvPr/>
        </p:nvPicPr>
        <p:blipFill rotWithShape="1">
          <a:blip r:embed="rId17"/>
          <a:srcRect l="380"/>
          <a:stretch/>
        </p:blipFill>
        <p:spPr>
          <a:xfrm>
            <a:off x="1767107" y="11099527"/>
            <a:ext cx="10967564" cy="1810481"/>
          </a:xfrm>
          <a:prstGeom prst="rect">
            <a:avLst/>
          </a:prstGeom>
        </p:spPr>
      </p:pic>
      <p:sp>
        <p:nvSpPr>
          <p:cNvPr id="201" name="TextBox 200">
            <a:extLst>
              <a:ext uri="{FF2B5EF4-FFF2-40B4-BE49-F238E27FC236}">
                <a16:creationId xmlns:a16="http://schemas.microsoft.com/office/drawing/2014/main" id="{51D9CEC5-224F-5F4C-9BFB-51E318406569}"/>
              </a:ext>
            </a:extLst>
          </p:cNvPr>
          <p:cNvSpPr txBox="1"/>
          <p:nvPr/>
        </p:nvSpPr>
        <p:spPr>
          <a:xfrm>
            <a:off x="3917140" y="11764164"/>
            <a:ext cx="1032372" cy="400110"/>
          </a:xfrm>
          <a:prstGeom prst="rect">
            <a:avLst/>
          </a:prstGeom>
          <a:noFill/>
        </p:spPr>
        <p:txBody>
          <a:bodyPr wrap="square" rtlCol="0">
            <a:spAutoFit/>
          </a:bodyPr>
          <a:lstStyle/>
          <a:p>
            <a:r>
              <a:rPr lang="en-US" sz="2000" dirty="0"/>
              <a:t>1</a:t>
            </a:r>
          </a:p>
        </p:txBody>
      </p:sp>
      <p:sp>
        <p:nvSpPr>
          <p:cNvPr id="202" name="TextBox 201">
            <a:extLst>
              <a:ext uri="{FF2B5EF4-FFF2-40B4-BE49-F238E27FC236}">
                <a16:creationId xmlns:a16="http://schemas.microsoft.com/office/drawing/2014/main" id="{C5C7F6AD-7186-5849-80E7-0AE74B9B5AE2}"/>
              </a:ext>
            </a:extLst>
          </p:cNvPr>
          <p:cNvSpPr txBox="1"/>
          <p:nvPr/>
        </p:nvSpPr>
        <p:spPr>
          <a:xfrm>
            <a:off x="3926764" y="11336520"/>
            <a:ext cx="680395" cy="400110"/>
          </a:xfrm>
          <a:prstGeom prst="rect">
            <a:avLst/>
          </a:prstGeom>
          <a:noFill/>
        </p:spPr>
        <p:txBody>
          <a:bodyPr wrap="square" rtlCol="0">
            <a:spAutoFit/>
          </a:bodyPr>
          <a:lstStyle/>
          <a:p>
            <a:r>
              <a:rPr lang="en-US" sz="2000" dirty="0">
                <a:solidFill>
                  <a:srgbClr val="E121D4"/>
                </a:solidFill>
              </a:rPr>
              <a:t>281</a:t>
            </a:r>
          </a:p>
        </p:txBody>
      </p:sp>
      <p:sp>
        <p:nvSpPr>
          <p:cNvPr id="203" name="TextBox 202">
            <a:extLst>
              <a:ext uri="{FF2B5EF4-FFF2-40B4-BE49-F238E27FC236}">
                <a16:creationId xmlns:a16="http://schemas.microsoft.com/office/drawing/2014/main" id="{449D4BC3-2078-AE4B-826E-AFEA79F8DD16}"/>
              </a:ext>
            </a:extLst>
          </p:cNvPr>
          <p:cNvSpPr txBox="1"/>
          <p:nvPr/>
        </p:nvSpPr>
        <p:spPr>
          <a:xfrm>
            <a:off x="5509555" y="11335425"/>
            <a:ext cx="608745" cy="400110"/>
          </a:xfrm>
          <a:prstGeom prst="rect">
            <a:avLst/>
          </a:prstGeom>
          <a:noFill/>
        </p:spPr>
        <p:txBody>
          <a:bodyPr wrap="square" rtlCol="0">
            <a:spAutoFit/>
          </a:bodyPr>
          <a:lstStyle/>
          <a:p>
            <a:r>
              <a:rPr lang="en-US" sz="2000" dirty="0">
                <a:solidFill>
                  <a:srgbClr val="E121D4"/>
                </a:solidFill>
              </a:rPr>
              <a:t>304</a:t>
            </a:r>
          </a:p>
        </p:txBody>
      </p:sp>
      <p:cxnSp>
        <p:nvCxnSpPr>
          <p:cNvPr id="210" name="Straight Arrow Connector 209">
            <a:extLst>
              <a:ext uri="{FF2B5EF4-FFF2-40B4-BE49-F238E27FC236}">
                <a16:creationId xmlns:a16="http://schemas.microsoft.com/office/drawing/2014/main" id="{1F78A6CD-C117-F24F-A2AC-FB5939D293FB}"/>
              </a:ext>
            </a:extLst>
          </p:cNvPr>
          <p:cNvCxnSpPr>
            <a:cxnSpLocks/>
          </p:cNvCxnSpPr>
          <p:nvPr/>
        </p:nvCxnSpPr>
        <p:spPr>
          <a:xfrm>
            <a:off x="3957759" y="10409427"/>
            <a:ext cx="1514067" cy="2351"/>
          </a:xfrm>
          <a:prstGeom prst="straightConnector1">
            <a:avLst/>
          </a:prstGeom>
          <a:ln>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D771F193-FCEF-9642-98CE-DFBEFA6DA1EA}"/>
              </a:ext>
            </a:extLst>
          </p:cNvPr>
          <p:cNvSpPr txBox="1"/>
          <p:nvPr/>
        </p:nvSpPr>
        <p:spPr>
          <a:xfrm>
            <a:off x="3981557" y="10420543"/>
            <a:ext cx="1864073" cy="830997"/>
          </a:xfrm>
          <a:prstGeom prst="rect">
            <a:avLst/>
          </a:prstGeom>
          <a:noFill/>
        </p:spPr>
        <p:txBody>
          <a:bodyPr wrap="square" rtlCol="0">
            <a:spAutoFit/>
          </a:bodyPr>
          <a:lstStyle/>
          <a:p>
            <a:r>
              <a:rPr lang="en-US" sz="1600" dirty="0">
                <a:solidFill>
                  <a:schemeClr val="bg1">
                    <a:lumMod val="50000"/>
                  </a:schemeClr>
                </a:solidFill>
              </a:rPr>
              <a:t>J3 launch</a:t>
            </a:r>
          </a:p>
          <a:p>
            <a:r>
              <a:rPr lang="en-US" sz="1600" dirty="0">
                <a:solidFill>
                  <a:schemeClr val="bg1">
                    <a:lumMod val="50000"/>
                  </a:schemeClr>
                </a:solidFill>
              </a:rPr>
              <a:t>J2/J3 tandem: </a:t>
            </a:r>
          </a:p>
          <a:p>
            <a:r>
              <a:rPr lang="en-US" sz="1600" dirty="0">
                <a:solidFill>
                  <a:schemeClr val="bg1">
                    <a:lumMod val="50000"/>
                  </a:schemeClr>
                </a:solidFill>
              </a:rPr>
              <a:t>~90 secs apart</a:t>
            </a:r>
          </a:p>
        </p:txBody>
      </p:sp>
      <p:cxnSp>
        <p:nvCxnSpPr>
          <p:cNvPr id="213" name="Straight Arrow Connector 212">
            <a:extLst>
              <a:ext uri="{FF2B5EF4-FFF2-40B4-BE49-F238E27FC236}">
                <a16:creationId xmlns:a16="http://schemas.microsoft.com/office/drawing/2014/main" id="{532CB994-4BE0-0B4B-A402-0031E6F2ED50}"/>
              </a:ext>
            </a:extLst>
          </p:cNvPr>
          <p:cNvCxnSpPr>
            <a:cxnSpLocks/>
          </p:cNvCxnSpPr>
          <p:nvPr/>
        </p:nvCxnSpPr>
        <p:spPr>
          <a:xfrm>
            <a:off x="5583201" y="10420543"/>
            <a:ext cx="1422948" cy="0"/>
          </a:xfrm>
          <a:prstGeom prst="straightConnector1">
            <a:avLst/>
          </a:prstGeom>
          <a:ln>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EF9C6E9D-2511-6342-9095-9B47E8B46905}"/>
              </a:ext>
            </a:extLst>
          </p:cNvPr>
          <p:cNvCxnSpPr>
            <a:cxnSpLocks/>
          </p:cNvCxnSpPr>
          <p:nvPr/>
        </p:nvCxnSpPr>
        <p:spPr>
          <a:xfrm flipV="1">
            <a:off x="7451072" y="10411778"/>
            <a:ext cx="2464553" cy="4697"/>
          </a:xfrm>
          <a:prstGeom prst="straightConnector1">
            <a:avLst/>
          </a:prstGeom>
          <a:ln>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E8178D03-3065-F44D-873F-E46982EDD7E8}"/>
              </a:ext>
            </a:extLst>
          </p:cNvPr>
          <p:cNvCxnSpPr>
            <a:cxnSpLocks/>
          </p:cNvCxnSpPr>
          <p:nvPr/>
        </p:nvCxnSpPr>
        <p:spPr>
          <a:xfrm>
            <a:off x="9999980" y="10410602"/>
            <a:ext cx="2387729" cy="0"/>
          </a:xfrm>
          <a:prstGeom prst="straightConnector1">
            <a:avLst/>
          </a:prstGeom>
          <a:ln>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A331914B-88E5-EE47-9226-9DEC73251BA8}"/>
              </a:ext>
            </a:extLst>
          </p:cNvPr>
          <p:cNvSpPr txBox="1"/>
          <p:nvPr/>
        </p:nvSpPr>
        <p:spPr>
          <a:xfrm>
            <a:off x="7406515" y="11761853"/>
            <a:ext cx="2468709" cy="400110"/>
          </a:xfrm>
          <a:prstGeom prst="rect">
            <a:avLst/>
          </a:prstGeom>
          <a:noFill/>
        </p:spPr>
        <p:txBody>
          <a:bodyPr wrap="square" rtlCol="0">
            <a:spAutoFit/>
          </a:bodyPr>
          <a:lstStyle/>
          <a:p>
            <a:r>
              <a:rPr lang="en-US" sz="2000" dirty="0"/>
              <a:t>52</a:t>
            </a:r>
          </a:p>
        </p:txBody>
      </p:sp>
      <p:sp>
        <p:nvSpPr>
          <p:cNvPr id="223" name="TextBox 222">
            <a:extLst>
              <a:ext uri="{FF2B5EF4-FFF2-40B4-BE49-F238E27FC236}">
                <a16:creationId xmlns:a16="http://schemas.microsoft.com/office/drawing/2014/main" id="{FB6D479F-946F-F44E-BC2D-930F74EB034E}"/>
              </a:ext>
            </a:extLst>
          </p:cNvPr>
          <p:cNvSpPr txBox="1"/>
          <p:nvPr/>
        </p:nvSpPr>
        <p:spPr>
          <a:xfrm>
            <a:off x="7422680" y="11335425"/>
            <a:ext cx="1684514" cy="400110"/>
          </a:xfrm>
          <a:prstGeom prst="rect">
            <a:avLst/>
          </a:prstGeom>
          <a:noFill/>
        </p:spPr>
        <p:txBody>
          <a:bodyPr wrap="square" rtlCol="0">
            <a:spAutoFit/>
          </a:bodyPr>
          <a:lstStyle/>
          <a:p>
            <a:r>
              <a:rPr lang="en-US" sz="2000" dirty="0">
                <a:solidFill>
                  <a:srgbClr val="E121D4"/>
                </a:solidFill>
              </a:rPr>
              <a:t>500</a:t>
            </a:r>
          </a:p>
        </p:txBody>
      </p:sp>
      <p:cxnSp>
        <p:nvCxnSpPr>
          <p:cNvPr id="225" name="Straight Connector 224">
            <a:extLst>
              <a:ext uri="{FF2B5EF4-FFF2-40B4-BE49-F238E27FC236}">
                <a16:creationId xmlns:a16="http://schemas.microsoft.com/office/drawing/2014/main" id="{534E334E-AA50-F743-A61B-AB473D3F0713}"/>
              </a:ext>
            </a:extLst>
          </p:cNvPr>
          <p:cNvCxnSpPr>
            <a:cxnSpLocks/>
          </p:cNvCxnSpPr>
          <p:nvPr/>
        </p:nvCxnSpPr>
        <p:spPr>
          <a:xfrm>
            <a:off x="3957759" y="10436692"/>
            <a:ext cx="0" cy="182947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D757230-3A83-D441-9374-0D0A92726255}"/>
              </a:ext>
            </a:extLst>
          </p:cNvPr>
          <p:cNvCxnSpPr>
            <a:cxnSpLocks/>
          </p:cNvCxnSpPr>
          <p:nvPr/>
        </p:nvCxnSpPr>
        <p:spPr>
          <a:xfrm>
            <a:off x="5569940" y="10436692"/>
            <a:ext cx="0" cy="181745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FB3DD6F5-1566-FE48-97BF-6FB593055757}"/>
              </a:ext>
            </a:extLst>
          </p:cNvPr>
          <p:cNvCxnSpPr>
            <a:cxnSpLocks/>
          </p:cNvCxnSpPr>
          <p:nvPr/>
        </p:nvCxnSpPr>
        <p:spPr>
          <a:xfrm>
            <a:off x="7458269" y="10436692"/>
            <a:ext cx="0" cy="18019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45FCEBDA-DD50-0B48-813C-D7DD5F22ED02}"/>
              </a:ext>
            </a:extLst>
          </p:cNvPr>
          <p:cNvCxnSpPr>
            <a:cxnSpLocks/>
          </p:cNvCxnSpPr>
          <p:nvPr/>
        </p:nvCxnSpPr>
        <p:spPr>
          <a:xfrm>
            <a:off x="9999980" y="10450091"/>
            <a:ext cx="0" cy="18118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026305F7-ADAF-8242-89AD-C07D9AB46D51}"/>
              </a:ext>
            </a:extLst>
          </p:cNvPr>
          <p:cNvSpPr txBox="1"/>
          <p:nvPr/>
        </p:nvSpPr>
        <p:spPr>
          <a:xfrm>
            <a:off x="9953173" y="11770806"/>
            <a:ext cx="514529" cy="400110"/>
          </a:xfrm>
          <a:prstGeom prst="rect">
            <a:avLst/>
          </a:prstGeom>
          <a:noFill/>
        </p:spPr>
        <p:txBody>
          <a:bodyPr wrap="square" rtlCol="0">
            <a:spAutoFit/>
          </a:bodyPr>
          <a:lstStyle/>
          <a:p>
            <a:r>
              <a:rPr lang="en-US" sz="2000" dirty="0"/>
              <a:t>90</a:t>
            </a:r>
          </a:p>
        </p:txBody>
      </p:sp>
      <p:sp>
        <p:nvSpPr>
          <p:cNvPr id="232" name="TextBox 231">
            <a:extLst>
              <a:ext uri="{FF2B5EF4-FFF2-40B4-BE49-F238E27FC236}">
                <a16:creationId xmlns:a16="http://schemas.microsoft.com/office/drawing/2014/main" id="{4A2B8A30-E524-2C40-A89F-B1E1114060F8}"/>
              </a:ext>
            </a:extLst>
          </p:cNvPr>
          <p:cNvSpPr txBox="1"/>
          <p:nvPr/>
        </p:nvSpPr>
        <p:spPr>
          <a:xfrm>
            <a:off x="9952469" y="11340533"/>
            <a:ext cx="623678" cy="400110"/>
          </a:xfrm>
          <a:prstGeom prst="rect">
            <a:avLst/>
          </a:prstGeom>
          <a:noFill/>
        </p:spPr>
        <p:txBody>
          <a:bodyPr wrap="square" rtlCol="0">
            <a:spAutoFit/>
          </a:bodyPr>
          <a:lstStyle/>
          <a:p>
            <a:r>
              <a:rPr lang="en-US" sz="2000" dirty="0">
                <a:solidFill>
                  <a:srgbClr val="E121D4"/>
                </a:solidFill>
              </a:rPr>
              <a:t>600</a:t>
            </a:r>
          </a:p>
        </p:txBody>
      </p:sp>
      <p:sp>
        <p:nvSpPr>
          <p:cNvPr id="233" name="TextBox 232">
            <a:extLst>
              <a:ext uri="{FF2B5EF4-FFF2-40B4-BE49-F238E27FC236}">
                <a16:creationId xmlns:a16="http://schemas.microsoft.com/office/drawing/2014/main" id="{E0A130E9-2FFC-554B-827F-1AF2B8A16FBD}"/>
              </a:ext>
            </a:extLst>
          </p:cNvPr>
          <p:cNvSpPr txBox="1"/>
          <p:nvPr/>
        </p:nvSpPr>
        <p:spPr>
          <a:xfrm>
            <a:off x="2022540" y="11760690"/>
            <a:ext cx="1703369" cy="400110"/>
          </a:xfrm>
          <a:prstGeom prst="rect">
            <a:avLst/>
          </a:prstGeom>
          <a:noFill/>
        </p:spPr>
        <p:txBody>
          <a:bodyPr wrap="square" rtlCol="0">
            <a:spAutoFit/>
          </a:bodyPr>
          <a:lstStyle/>
          <a:p>
            <a:r>
              <a:rPr lang="en-US" sz="2000" dirty="0"/>
              <a:t>Jason-3 cycles:</a:t>
            </a:r>
          </a:p>
        </p:txBody>
      </p:sp>
      <p:sp>
        <p:nvSpPr>
          <p:cNvPr id="234" name="TextBox 233">
            <a:extLst>
              <a:ext uri="{FF2B5EF4-FFF2-40B4-BE49-F238E27FC236}">
                <a16:creationId xmlns:a16="http://schemas.microsoft.com/office/drawing/2014/main" id="{81862CC1-D2FC-1B44-A4E0-F43DB9B35FAF}"/>
              </a:ext>
            </a:extLst>
          </p:cNvPr>
          <p:cNvSpPr txBox="1"/>
          <p:nvPr/>
        </p:nvSpPr>
        <p:spPr>
          <a:xfrm>
            <a:off x="2025999" y="11338657"/>
            <a:ext cx="1703656" cy="400110"/>
          </a:xfrm>
          <a:prstGeom prst="rect">
            <a:avLst/>
          </a:prstGeom>
          <a:noFill/>
        </p:spPr>
        <p:txBody>
          <a:bodyPr wrap="square" rtlCol="0">
            <a:spAutoFit/>
          </a:bodyPr>
          <a:lstStyle/>
          <a:p>
            <a:r>
              <a:rPr lang="en-US" sz="2000" dirty="0">
                <a:solidFill>
                  <a:srgbClr val="E121D4"/>
                </a:solidFill>
              </a:rPr>
              <a:t>Jason-2 cycles:</a:t>
            </a:r>
          </a:p>
        </p:txBody>
      </p:sp>
      <p:sp>
        <p:nvSpPr>
          <p:cNvPr id="235" name="TextBox 234">
            <a:extLst>
              <a:ext uri="{FF2B5EF4-FFF2-40B4-BE49-F238E27FC236}">
                <a16:creationId xmlns:a16="http://schemas.microsoft.com/office/drawing/2014/main" id="{4E78490D-DF7C-4847-BC8E-CB4C2B05B16A}"/>
              </a:ext>
            </a:extLst>
          </p:cNvPr>
          <p:cNvSpPr txBox="1"/>
          <p:nvPr/>
        </p:nvSpPr>
        <p:spPr>
          <a:xfrm>
            <a:off x="6499265" y="11342323"/>
            <a:ext cx="608745" cy="400110"/>
          </a:xfrm>
          <a:prstGeom prst="rect">
            <a:avLst/>
          </a:prstGeom>
          <a:noFill/>
        </p:spPr>
        <p:txBody>
          <a:bodyPr wrap="square" rtlCol="0">
            <a:spAutoFit/>
          </a:bodyPr>
          <a:lstStyle/>
          <a:p>
            <a:r>
              <a:rPr lang="en-US" sz="2000" dirty="0">
                <a:solidFill>
                  <a:srgbClr val="E121D4"/>
                </a:solidFill>
              </a:rPr>
              <a:t>327</a:t>
            </a:r>
          </a:p>
        </p:txBody>
      </p:sp>
      <p:sp>
        <p:nvSpPr>
          <p:cNvPr id="236" name="TextBox 235">
            <a:extLst>
              <a:ext uri="{FF2B5EF4-FFF2-40B4-BE49-F238E27FC236}">
                <a16:creationId xmlns:a16="http://schemas.microsoft.com/office/drawing/2014/main" id="{CBE7A593-3AFB-7840-BC91-2D38D799CFB6}"/>
              </a:ext>
            </a:extLst>
          </p:cNvPr>
          <p:cNvSpPr txBox="1"/>
          <p:nvPr/>
        </p:nvSpPr>
        <p:spPr>
          <a:xfrm>
            <a:off x="9430399" y="11336590"/>
            <a:ext cx="608745" cy="400110"/>
          </a:xfrm>
          <a:prstGeom prst="rect">
            <a:avLst/>
          </a:prstGeom>
          <a:noFill/>
        </p:spPr>
        <p:txBody>
          <a:bodyPr wrap="square" rtlCol="0">
            <a:spAutoFit/>
          </a:bodyPr>
          <a:lstStyle/>
          <a:p>
            <a:r>
              <a:rPr lang="en-US" sz="2000" dirty="0">
                <a:solidFill>
                  <a:srgbClr val="E121D4"/>
                </a:solidFill>
              </a:rPr>
              <a:t>537</a:t>
            </a:r>
          </a:p>
        </p:txBody>
      </p:sp>
      <p:sp>
        <p:nvSpPr>
          <p:cNvPr id="237" name="TextBox 236">
            <a:extLst>
              <a:ext uri="{FF2B5EF4-FFF2-40B4-BE49-F238E27FC236}">
                <a16:creationId xmlns:a16="http://schemas.microsoft.com/office/drawing/2014/main" id="{700D41D4-0352-4E4B-8404-A3B4F0615F46}"/>
              </a:ext>
            </a:extLst>
          </p:cNvPr>
          <p:cNvSpPr txBox="1"/>
          <p:nvPr/>
        </p:nvSpPr>
        <p:spPr>
          <a:xfrm>
            <a:off x="11788745" y="11647416"/>
            <a:ext cx="623678" cy="400110"/>
          </a:xfrm>
          <a:prstGeom prst="rect">
            <a:avLst/>
          </a:prstGeom>
          <a:noFill/>
        </p:spPr>
        <p:txBody>
          <a:bodyPr wrap="square" rtlCol="0">
            <a:spAutoFit/>
          </a:bodyPr>
          <a:lstStyle/>
          <a:p>
            <a:r>
              <a:rPr lang="en-US" sz="2000" dirty="0">
                <a:solidFill>
                  <a:srgbClr val="E121D4"/>
                </a:solidFill>
              </a:rPr>
              <a:t>635</a:t>
            </a:r>
          </a:p>
        </p:txBody>
      </p:sp>
      <p:sp>
        <p:nvSpPr>
          <p:cNvPr id="239" name="TextBox 238">
            <a:extLst>
              <a:ext uri="{FF2B5EF4-FFF2-40B4-BE49-F238E27FC236}">
                <a16:creationId xmlns:a16="http://schemas.microsoft.com/office/drawing/2014/main" id="{CC5CAA64-5B1A-934B-AA86-DDA829DEB5A1}"/>
              </a:ext>
            </a:extLst>
          </p:cNvPr>
          <p:cNvSpPr txBox="1"/>
          <p:nvPr/>
        </p:nvSpPr>
        <p:spPr>
          <a:xfrm>
            <a:off x="5611745" y="10420543"/>
            <a:ext cx="1864073" cy="584775"/>
          </a:xfrm>
          <a:prstGeom prst="rect">
            <a:avLst/>
          </a:prstGeom>
          <a:noFill/>
        </p:spPr>
        <p:txBody>
          <a:bodyPr wrap="square" rtlCol="0">
            <a:spAutoFit/>
          </a:bodyPr>
          <a:lstStyle/>
          <a:p>
            <a:r>
              <a:rPr lang="en-US" sz="1600" dirty="0">
                <a:solidFill>
                  <a:schemeClr val="bg1">
                    <a:lumMod val="50000"/>
                  </a:schemeClr>
                </a:solidFill>
              </a:rPr>
              <a:t>J2 interleaved orbit</a:t>
            </a:r>
          </a:p>
          <a:p>
            <a:r>
              <a:rPr lang="en-US" sz="1600" dirty="0">
                <a:solidFill>
                  <a:schemeClr val="bg1">
                    <a:lumMod val="50000"/>
                  </a:schemeClr>
                </a:solidFill>
              </a:rPr>
              <a:t>J2/J3: ~5 days apart</a:t>
            </a:r>
          </a:p>
        </p:txBody>
      </p:sp>
      <p:sp>
        <p:nvSpPr>
          <p:cNvPr id="240" name="TextBox 239">
            <a:extLst>
              <a:ext uri="{FF2B5EF4-FFF2-40B4-BE49-F238E27FC236}">
                <a16:creationId xmlns:a16="http://schemas.microsoft.com/office/drawing/2014/main" id="{9EF80A17-2432-F140-A578-D83CB430A409}"/>
              </a:ext>
            </a:extLst>
          </p:cNvPr>
          <p:cNvSpPr txBox="1"/>
          <p:nvPr/>
        </p:nvSpPr>
        <p:spPr>
          <a:xfrm>
            <a:off x="7484313" y="10420543"/>
            <a:ext cx="2552048" cy="584775"/>
          </a:xfrm>
          <a:prstGeom prst="rect">
            <a:avLst/>
          </a:prstGeom>
          <a:noFill/>
        </p:spPr>
        <p:txBody>
          <a:bodyPr wrap="square" rtlCol="0">
            <a:spAutoFit/>
          </a:bodyPr>
          <a:lstStyle/>
          <a:p>
            <a:r>
              <a:rPr lang="en-US" sz="1600" dirty="0">
                <a:solidFill>
                  <a:schemeClr val="bg1">
                    <a:lumMod val="50000"/>
                  </a:schemeClr>
                </a:solidFill>
              </a:rPr>
              <a:t>First J2 geodetic cycle</a:t>
            </a:r>
          </a:p>
          <a:p>
            <a:r>
              <a:rPr lang="en-US" sz="1600" dirty="0">
                <a:solidFill>
                  <a:schemeClr val="bg1">
                    <a:lumMod val="50000"/>
                  </a:schemeClr>
                </a:solidFill>
              </a:rPr>
              <a:t>Long Repeat Orbit (LRO)</a:t>
            </a:r>
          </a:p>
        </p:txBody>
      </p:sp>
      <p:sp>
        <p:nvSpPr>
          <p:cNvPr id="253" name="TextBox 252">
            <a:extLst>
              <a:ext uri="{FF2B5EF4-FFF2-40B4-BE49-F238E27FC236}">
                <a16:creationId xmlns:a16="http://schemas.microsoft.com/office/drawing/2014/main" id="{271A1B88-1EFA-0849-BA62-45455143FECE}"/>
              </a:ext>
            </a:extLst>
          </p:cNvPr>
          <p:cNvSpPr txBox="1"/>
          <p:nvPr/>
        </p:nvSpPr>
        <p:spPr>
          <a:xfrm>
            <a:off x="10008113" y="10458356"/>
            <a:ext cx="2377725" cy="830997"/>
          </a:xfrm>
          <a:prstGeom prst="rect">
            <a:avLst/>
          </a:prstGeom>
          <a:noFill/>
        </p:spPr>
        <p:txBody>
          <a:bodyPr wrap="square" rtlCol="0">
            <a:spAutoFit/>
          </a:bodyPr>
          <a:lstStyle/>
          <a:p>
            <a:r>
              <a:rPr lang="en-US" sz="1600" dirty="0">
                <a:solidFill>
                  <a:schemeClr val="bg1">
                    <a:lumMod val="50000"/>
                  </a:schemeClr>
                </a:solidFill>
              </a:rPr>
              <a:t>Second J2 geodetic cycle</a:t>
            </a:r>
          </a:p>
          <a:p>
            <a:r>
              <a:rPr lang="en-US" sz="1600" dirty="0">
                <a:solidFill>
                  <a:schemeClr val="bg1">
                    <a:lumMod val="50000"/>
                  </a:schemeClr>
                </a:solidFill>
              </a:rPr>
              <a:t>Interleaved Long Repeat Orbit (iLRO)</a:t>
            </a:r>
          </a:p>
        </p:txBody>
      </p:sp>
      <p:sp>
        <p:nvSpPr>
          <p:cNvPr id="254" name="TextBox 253">
            <a:extLst>
              <a:ext uri="{FF2B5EF4-FFF2-40B4-BE49-F238E27FC236}">
                <a16:creationId xmlns:a16="http://schemas.microsoft.com/office/drawing/2014/main" id="{90F2E14D-C405-C84E-A06E-A9CC7DAFFDA9}"/>
              </a:ext>
            </a:extLst>
          </p:cNvPr>
          <p:cNvSpPr txBox="1"/>
          <p:nvPr/>
        </p:nvSpPr>
        <p:spPr>
          <a:xfrm>
            <a:off x="6691989" y="11939522"/>
            <a:ext cx="839283" cy="338554"/>
          </a:xfrm>
          <a:prstGeom prst="rect">
            <a:avLst/>
          </a:prstGeom>
          <a:noFill/>
        </p:spPr>
        <p:txBody>
          <a:bodyPr wrap="square" rtlCol="0">
            <a:spAutoFit/>
          </a:bodyPr>
          <a:lstStyle/>
          <a:p>
            <a:r>
              <a:rPr lang="en-US" sz="1600" i="1" dirty="0">
                <a:solidFill>
                  <a:schemeClr val="bg1">
                    <a:lumMod val="50000"/>
                  </a:schemeClr>
                </a:solidFill>
              </a:rPr>
              <a:t>J2 SHM</a:t>
            </a:r>
          </a:p>
        </p:txBody>
      </p:sp>
      <p:sp>
        <p:nvSpPr>
          <p:cNvPr id="255" name="TextBox 254">
            <a:extLst>
              <a:ext uri="{FF2B5EF4-FFF2-40B4-BE49-F238E27FC236}">
                <a16:creationId xmlns:a16="http://schemas.microsoft.com/office/drawing/2014/main" id="{4C6644FD-A47C-AE4F-A8D0-6A7876ED57E4}"/>
              </a:ext>
            </a:extLst>
          </p:cNvPr>
          <p:cNvSpPr txBox="1"/>
          <p:nvPr/>
        </p:nvSpPr>
        <p:spPr>
          <a:xfrm>
            <a:off x="11120528" y="12237752"/>
            <a:ext cx="839283" cy="338554"/>
          </a:xfrm>
          <a:prstGeom prst="rect">
            <a:avLst/>
          </a:prstGeom>
          <a:noFill/>
        </p:spPr>
        <p:txBody>
          <a:bodyPr wrap="square" rtlCol="0">
            <a:spAutoFit/>
          </a:bodyPr>
          <a:lstStyle/>
          <a:p>
            <a:r>
              <a:rPr lang="en-US" sz="1600" i="1" dirty="0">
                <a:solidFill>
                  <a:schemeClr val="bg1">
                    <a:lumMod val="50000"/>
                  </a:schemeClr>
                </a:solidFill>
              </a:rPr>
              <a:t>J2 SHM</a:t>
            </a:r>
          </a:p>
        </p:txBody>
      </p:sp>
      <p:sp>
        <p:nvSpPr>
          <p:cNvPr id="257" name="TextBox 256">
            <a:extLst>
              <a:ext uri="{FF2B5EF4-FFF2-40B4-BE49-F238E27FC236}">
                <a16:creationId xmlns:a16="http://schemas.microsoft.com/office/drawing/2014/main" id="{CD746C71-5776-DB49-A954-30BD479CC643}"/>
              </a:ext>
            </a:extLst>
          </p:cNvPr>
          <p:cNvSpPr txBox="1"/>
          <p:nvPr/>
        </p:nvSpPr>
        <p:spPr>
          <a:xfrm>
            <a:off x="11801912" y="12079695"/>
            <a:ext cx="632531" cy="400110"/>
          </a:xfrm>
          <a:prstGeom prst="rect">
            <a:avLst/>
          </a:prstGeom>
          <a:noFill/>
        </p:spPr>
        <p:txBody>
          <a:bodyPr wrap="square" rtlCol="0">
            <a:spAutoFit/>
          </a:bodyPr>
          <a:lstStyle/>
          <a:p>
            <a:r>
              <a:rPr lang="en-US" sz="2000" dirty="0"/>
              <a:t>125</a:t>
            </a:r>
          </a:p>
        </p:txBody>
      </p:sp>
      <p:sp>
        <p:nvSpPr>
          <p:cNvPr id="138" name="TextBox 137">
            <a:extLst>
              <a:ext uri="{FF2B5EF4-FFF2-40B4-BE49-F238E27FC236}">
                <a16:creationId xmlns:a16="http://schemas.microsoft.com/office/drawing/2014/main" id="{8D5AB0B7-7803-E744-AD54-20A3B1D57893}"/>
              </a:ext>
            </a:extLst>
          </p:cNvPr>
          <p:cNvSpPr txBox="1"/>
          <p:nvPr/>
        </p:nvSpPr>
        <p:spPr>
          <a:xfrm>
            <a:off x="19178729" y="14209990"/>
            <a:ext cx="629750" cy="523220"/>
          </a:xfrm>
          <a:prstGeom prst="rect">
            <a:avLst/>
          </a:prstGeom>
          <a:noFill/>
          <a:ln w="25400">
            <a:noFill/>
          </a:ln>
        </p:spPr>
        <p:txBody>
          <a:bodyPr wrap="square" rtlCol="0">
            <a:spAutoFit/>
          </a:bodyPr>
          <a:lstStyle/>
          <a:p>
            <a:pPr algn="ctr"/>
            <a:r>
              <a:rPr lang="en-US" sz="2800" dirty="0"/>
              <a:t>cm</a:t>
            </a:r>
            <a:endParaRPr lang="en-US" sz="3200" dirty="0"/>
          </a:p>
        </p:txBody>
      </p:sp>
      <p:sp>
        <p:nvSpPr>
          <p:cNvPr id="265" name="TextBox 264">
            <a:extLst>
              <a:ext uri="{FF2B5EF4-FFF2-40B4-BE49-F238E27FC236}">
                <a16:creationId xmlns:a16="http://schemas.microsoft.com/office/drawing/2014/main" id="{867F35CD-3B7E-BB4F-AD79-1470EA22A225}"/>
              </a:ext>
            </a:extLst>
          </p:cNvPr>
          <p:cNvSpPr txBox="1"/>
          <p:nvPr/>
        </p:nvSpPr>
        <p:spPr>
          <a:xfrm>
            <a:off x="439757" y="25219828"/>
            <a:ext cx="12987145" cy="2769989"/>
          </a:xfrm>
          <a:prstGeom prst="rect">
            <a:avLst/>
          </a:prstGeom>
          <a:noFill/>
          <a:ln>
            <a:noFill/>
          </a:ln>
        </p:spPr>
        <p:txBody>
          <a:bodyPr wrap="square" lIns="182880" tIns="91440" rIns="182880" bIns="91440" rtlCol="0">
            <a:spAutoFit/>
          </a:bodyPr>
          <a:lstStyle/>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SWH, sig0, ionospheric correction from Ku-band, and the altimeter wind speed differences of means and std. dev. </a:t>
            </a:r>
            <a:r>
              <a:rPr lang="en-US" sz="2400" b="1" dirty="0"/>
              <a:t>are stable and consistent since the J3 launch</a:t>
            </a:r>
            <a:r>
              <a:rPr lang="en-US" sz="2400" dirty="0"/>
              <a:t>.</a:t>
            </a:r>
          </a:p>
          <a:p>
            <a:pPr marL="342900" indent="-342900" algn="just">
              <a:buFont typeface="Arial" panose="020B0604020202020204" pitchFamily="34" charset="0"/>
              <a:buChar char="•"/>
            </a:pPr>
            <a:r>
              <a:rPr lang="en-US" sz="2400" dirty="0"/>
              <a:t>While the echoes retracking for GDR-F has almost negligible effects (see SWH) besides a shift in the sigma0 (due to a new cal-2 normalization algorithm), some derived values will present some significant bias between the 2 standards due to an update of the SSB tables and the alignment of the altimeter windspeed with ECMWF.</a:t>
            </a:r>
          </a:p>
        </p:txBody>
      </p:sp>
      <p:sp>
        <p:nvSpPr>
          <p:cNvPr id="266" name="TextBox 265">
            <a:extLst>
              <a:ext uri="{FF2B5EF4-FFF2-40B4-BE49-F238E27FC236}">
                <a16:creationId xmlns:a16="http://schemas.microsoft.com/office/drawing/2014/main" id="{C5149C30-90D5-7947-B49E-5BAFCE6C4C40}"/>
              </a:ext>
            </a:extLst>
          </p:cNvPr>
          <p:cNvSpPr txBox="1"/>
          <p:nvPr/>
        </p:nvSpPr>
        <p:spPr>
          <a:xfrm>
            <a:off x="6415608" y="16774815"/>
            <a:ext cx="7332476" cy="492443"/>
          </a:xfrm>
          <a:prstGeom prst="rect">
            <a:avLst/>
          </a:prstGeom>
          <a:noFill/>
          <a:ln>
            <a:noFill/>
          </a:ln>
        </p:spPr>
        <p:txBody>
          <a:bodyPr wrap="square" lIns="182880" tIns="91440" rIns="182880" bIns="91440" rtlCol="0">
            <a:spAutoFit/>
          </a:bodyPr>
          <a:lstStyle/>
          <a:p>
            <a:pPr algn="just"/>
            <a:r>
              <a:rPr lang="en-US" sz="2000" b="1" dirty="0"/>
              <a:t>Statistics of J2-J3 (GDR-D) SLA differences over different J2 phases</a:t>
            </a:r>
          </a:p>
        </p:txBody>
      </p:sp>
      <p:sp>
        <p:nvSpPr>
          <p:cNvPr id="280" name="TextBox 279">
            <a:extLst>
              <a:ext uri="{FF2B5EF4-FFF2-40B4-BE49-F238E27FC236}">
                <a16:creationId xmlns:a16="http://schemas.microsoft.com/office/drawing/2014/main" id="{7BAED3A5-CE27-BE45-B54D-4CB960AB3F19}"/>
              </a:ext>
            </a:extLst>
          </p:cNvPr>
          <p:cNvSpPr txBox="1"/>
          <p:nvPr/>
        </p:nvSpPr>
        <p:spPr>
          <a:xfrm>
            <a:off x="1144181" y="28279296"/>
            <a:ext cx="5488370" cy="646331"/>
          </a:xfrm>
          <a:prstGeom prst="rect">
            <a:avLst/>
          </a:prstGeom>
          <a:noFill/>
        </p:spPr>
        <p:txBody>
          <a:bodyPr wrap="square" rtlCol="0">
            <a:spAutoFit/>
          </a:bodyPr>
          <a:lstStyle/>
          <a:p>
            <a:pPr algn="ctr"/>
            <a:r>
              <a:rPr lang="en-US" sz="3600" b="1" dirty="0">
                <a:solidFill>
                  <a:schemeClr val="accent1">
                    <a:lumMod val="60000"/>
                    <a:lumOff val="40000"/>
                  </a:schemeClr>
                </a:solidFill>
              </a:rPr>
              <a:t>Radiometer Parameters</a:t>
            </a:r>
          </a:p>
        </p:txBody>
      </p:sp>
      <p:sp>
        <p:nvSpPr>
          <p:cNvPr id="282" name="TextBox 281">
            <a:extLst>
              <a:ext uri="{FF2B5EF4-FFF2-40B4-BE49-F238E27FC236}">
                <a16:creationId xmlns:a16="http://schemas.microsoft.com/office/drawing/2014/main" id="{8C6CFC26-BE49-1F47-930E-7B9267FDEAEA}"/>
              </a:ext>
            </a:extLst>
          </p:cNvPr>
          <p:cNvSpPr txBox="1"/>
          <p:nvPr/>
        </p:nvSpPr>
        <p:spPr>
          <a:xfrm>
            <a:off x="772282" y="33570142"/>
            <a:ext cx="13060611" cy="2769989"/>
          </a:xfrm>
          <a:prstGeom prst="rect">
            <a:avLst/>
          </a:prstGeom>
          <a:noFill/>
          <a:ln>
            <a:noFill/>
          </a:ln>
        </p:spPr>
        <p:txBody>
          <a:bodyPr wrap="square" lIns="182880" tIns="91440" rIns="182880" bIns="91440" rtlCol="0">
            <a:spAutoFit/>
          </a:bodyPr>
          <a:lstStyle/>
          <a:p>
            <a:pPr marL="342900" indent="-342900" algn="just">
              <a:buFont typeface="Arial" panose="020B0604020202020204" pitchFamily="34" charset="0"/>
              <a:buChar char="•"/>
            </a:pPr>
            <a:r>
              <a:rPr lang="en-US" sz="2400" b="1" dirty="0"/>
              <a:t>The radiometer wet path delay difference </a:t>
            </a:r>
            <a:r>
              <a:rPr lang="en-US" sz="2400" b="1" dirty="0" err="1"/>
              <a:t>wrt</a:t>
            </a:r>
            <a:r>
              <a:rPr lang="en-US" sz="2400" b="1" dirty="0"/>
              <a:t> ECMWF and the radiometer wind speed from J2 present visible drifts </a:t>
            </a:r>
            <a:r>
              <a:rPr lang="en-US" sz="2400" b="1" dirty="0" err="1"/>
              <a:t>wrt</a:t>
            </a:r>
            <a:r>
              <a:rPr lang="en-US" sz="2400" b="1" dirty="0"/>
              <a:t> J3 </a:t>
            </a:r>
            <a:r>
              <a:rPr lang="en-US" sz="2400" dirty="0"/>
              <a:t>in their means since the beginning of the J2 interleaved orbit. J3 appears more stable when compared to model. </a:t>
            </a:r>
          </a:p>
          <a:p>
            <a:pPr marL="342900" indent="-342900" algn="just">
              <a:buFont typeface="Arial" panose="020B0604020202020204" pitchFamily="34" charset="0"/>
              <a:buChar char="•"/>
            </a:pPr>
            <a:r>
              <a:rPr lang="en-US" sz="2400" dirty="0"/>
              <a:t>Over this time interval, the J2-J3 wet path delay minus difference varies between -0.1 and -0.2 cm.</a:t>
            </a:r>
          </a:p>
          <a:p>
            <a:pPr marL="342900" indent="-342900" algn="just">
              <a:buFont typeface="Arial" panose="020B0604020202020204" pitchFamily="34" charset="0"/>
              <a:buChar char="•"/>
            </a:pPr>
            <a:r>
              <a:rPr lang="en-US" sz="2400" dirty="0"/>
              <a:t>J3 GDR-F Wet Path Delay is much better aligned with model as compared to GDR-D.</a:t>
            </a:r>
          </a:p>
          <a:p>
            <a:pPr marL="342900" indent="-342900" algn="just">
              <a:buFont typeface="Arial" panose="020B0604020202020204" pitchFamily="34" charset="0"/>
              <a:buChar char="•"/>
            </a:pPr>
            <a:r>
              <a:rPr lang="en-US" sz="2400" dirty="0"/>
              <a:t>J3 GDR-F uses absolute calibration that is expected from Sentinel-6.</a:t>
            </a:r>
          </a:p>
          <a:p>
            <a:pPr marL="342900" indent="-342900" algn="just">
              <a:buFont typeface="Arial" panose="020B0604020202020204" pitchFamily="34" charset="0"/>
              <a:buChar char="•"/>
            </a:pPr>
            <a:endParaRPr lang="en-US" sz="2400" dirty="0"/>
          </a:p>
        </p:txBody>
      </p:sp>
      <p:sp>
        <p:nvSpPr>
          <p:cNvPr id="288" name="TextBox 287">
            <a:extLst>
              <a:ext uri="{FF2B5EF4-FFF2-40B4-BE49-F238E27FC236}">
                <a16:creationId xmlns:a16="http://schemas.microsoft.com/office/drawing/2014/main" id="{580C429E-05F1-1444-AC54-3744468F0DBD}"/>
              </a:ext>
            </a:extLst>
          </p:cNvPr>
          <p:cNvSpPr txBox="1"/>
          <p:nvPr/>
        </p:nvSpPr>
        <p:spPr>
          <a:xfrm>
            <a:off x="679712" y="10319840"/>
            <a:ext cx="4819473" cy="646331"/>
          </a:xfrm>
          <a:prstGeom prst="rect">
            <a:avLst/>
          </a:prstGeom>
          <a:noFill/>
        </p:spPr>
        <p:txBody>
          <a:bodyPr wrap="square" rtlCol="0">
            <a:spAutoFit/>
          </a:bodyPr>
          <a:lstStyle/>
          <a:p>
            <a:r>
              <a:rPr lang="en-US" sz="3600" b="1" dirty="0">
                <a:solidFill>
                  <a:schemeClr val="accent1">
                    <a:lumMod val="60000"/>
                    <a:lumOff val="40000"/>
                  </a:schemeClr>
                </a:solidFill>
              </a:rPr>
              <a:t>Timeline</a:t>
            </a:r>
          </a:p>
        </p:txBody>
      </p:sp>
      <p:sp>
        <p:nvSpPr>
          <p:cNvPr id="292" name="Rectangle 291">
            <a:extLst>
              <a:ext uri="{FF2B5EF4-FFF2-40B4-BE49-F238E27FC236}">
                <a16:creationId xmlns:a16="http://schemas.microsoft.com/office/drawing/2014/main" id="{D0C0AB4E-0B2F-3441-9465-10F5D9B2A620}"/>
              </a:ext>
            </a:extLst>
          </p:cNvPr>
          <p:cNvSpPr/>
          <p:nvPr/>
        </p:nvSpPr>
        <p:spPr>
          <a:xfrm>
            <a:off x="14552486" y="24016551"/>
            <a:ext cx="12072363" cy="461665"/>
          </a:xfrm>
          <a:prstGeom prst="rect">
            <a:avLst/>
          </a:prstGeom>
        </p:spPr>
        <p:txBody>
          <a:bodyPr wrap="square">
            <a:spAutoFit/>
          </a:bodyPr>
          <a:lstStyle/>
          <a:p>
            <a:pPr marL="342900" indent="-342900" algn="just">
              <a:buFont typeface="Arial" panose="020B0604020202020204" pitchFamily="34" charset="0"/>
              <a:buChar char="•"/>
            </a:pPr>
            <a:endParaRPr lang="en-US" sz="2400" b="1" dirty="0"/>
          </a:p>
        </p:txBody>
      </p:sp>
      <p:sp>
        <p:nvSpPr>
          <p:cNvPr id="140" name="TextBox 139">
            <a:extLst>
              <a:ext uri="{FF2B5EF4-FFF2-40B4-BE49-F238E27FC236}">
                <a16:creationId xmlns:a16="http://schemas.microsoft.com/office/drawing/2014/main" id="{E3BF026E-1385-E346-8598-69545373AE2D}"/>
              </a:ext>
            </a:extLst>
          </p:cNvPr>
          <p:cNvSpPr txBox="1"/>
          <p:nvPr/>
        </p:nvSpPr>
        <p:spPr>
          <a:xfrm>
            <a:off x="14608022" y="12901542"/>
            <a:ext cx="4855416" cy="1569660"/>
          </a:xfrm>
          <a:prstGeom prst="rect">
            <a:avLst/>
          </a:prstGeom>
          <a:noFill/>
        </p:spPr>
        <p:txBody>
          <a:bodyPr wrap="square" rtlCol="0">
            <a:spAutoFit/>
          </a:bodyPr>
          <a:lstStyle/>
          <a:p>
            <a:pPr algn="ctr"/>
            <a:r>
              <a:rPr lang="en-US" sz="3200" dirty="0" err="1"/>
              <a:t>Xovers</a:t>
            </a:r>
            <a:r>
              <a:rPr lang="en-US" sz="3200" dirty="0"/>
              <a:t> J3 GDR-D</a:t>
            </a:r>
          </a:p>
          <a:p>
            <a:pPr algn="ctr"/>
            <a:r>
              <a:rPr lang="en-US" sz="3200" dirty="0"/>
              <a:t>Mean (</a:t>
            </a:r>
            <a:r>
              <a:rPr lang="en-US" sz="3200" dirty="0" err="1"/>
              <a:t>Asc</a:t>
            </a:r>
            <a:r>
              <a:rPr lang="en-US" sz="3200" dirty="0"/>
              <a:t>/Desc) Difference</a:t>
            </a:r>
          </a:p>
          <a:p>
            <a:pPr algn="ctr"/>
            <a:r>
              <a:rPr lang="en-US" sz="3200" dirty="0"/>
              <a:t>Sept 2019 – Aug 2020</a:t>
            </a:r>
          </a:p>
        </p:txBody>
      </p:sp>
      <p:sp>
        <p:nvSpPr>
          <p:cNvPr id="142" name="TextBox 141">
            <a:extLst>
              <a:ext uri="{FF2B5EF4-FFF2-40B4-BE49-F238E27FC236}">
                <a16:creationId xmlns:a16="http://schemas.microsoft.com/office/drawing/2014/main" id="{04A11E3E-45E2-E740-A215-F587F7A9EC0F}"/>
              </a:ext>
            </a:extLst>
          </p:cNvPr>
          <p:cNvSpPr txBox="1"/>
          <p:nvPr/>
        </p:nvSpPr>
        <p:spPr>
          <a:xfrm>
            <a:off x="14680822" y="30977572"/>
            <a:ext cx="5422999" cy="1569660"/>
          </a:xfrm>
          <a:prstGeom prst="rect">
            <a:avLst/>
          </a:prstGeom>
          <a:noFill/>
        </p:spPr>
        <p:txBody>
          <a:bodyPr wrap="square" rtlCol="0">
            <a:spAutoFit/>
          </a:bodyPr>
          <a:lstStyle/>
          <a:p>
            <a:pPr algn="ctr"/>
            <a:r>
              <a:rPr lang="en-US" sz="3200" dirty="0" err="1"/>
              <a:t>Xovers</a:t>
            </a:r>
            <a:r>
              <a:rPr lang="en-US" sz="3200" dirty="0"/>
              <a:t> Standard Deviation (cm) GDR-F vs GDR-D Comparison</a:t>
            </a:r>
          </a:p>
          <a:p>
            <a:pPr algn="ctr"/>
            <a:endParaRPr lang="en-US" sz="3200" dirty="0"/>
          </a:p>
        </p:txBody>
      </p:sp>
      <p:sp>
        <p:nvSpPr>
          <p:cNvPr id="143" name="TextBox 142">
            <a:extLst>
              <a:ext uri="{FF2B5EF4-FFF2-40B4-BE49-F238E27FC236}">
                <a16:creationId xmlns:a16="http://schemas.microsoft.com/office/drawing/2014/main" id="{76A3770F-939D-B54F-97A5-3FD879158306}"/>
              </a:ext>
            </a:extLst>
          </p:cNvPr>
          <p:cNvSpPr txBox="1"/>
          <p:nvPr/>
        </p:nvSpPr>
        <p:spPr>
          <a:xfrm>
            <a:off x="14916487" y="25900068"/>
            <a:ext cx="4855416" cy="1077218"/>
          </a:xfrm>
          <a:prstGeom prst="rect">
            <a:avLst/>
          </a:prstGeom>
          <a:noFill/>
        </p:spPr>
        <p:txBody>
          <a:bodyPr wrap="square" rtlCol="0">
            <a:spAutoFit/>
          </a:bodyPr>
          <a:lstStyle/>
          <a:p>
            <a:pPr algn="ctr"/>
            <a:r>
              <a:rPr lang="en-US" sz="3200" dirty="0"/>
              <a:t>SLA Difference </a:t>
            </a:r>
          </a:p>
          <a:p>
            <a:pPr algn="ctr"/>
            <a:r>
              <a:rPr lang="en-US" sz="3200" dirty="0"/>
              <a:t>GDR-F – GDR-D (cm)</a:t>
            </a:r>
          </a:p>
        </p:txBody>
      </p:sp>
      <p:sp>
        <p:nvSpPr>
          <p:cNvPr id="54" name="Down Arrow 53">
            <a:extLst>
              <a:ext uri="{FF2B5EF4-FFF2-40B4-BE49-F238E27FC236}">
                <a16:creationId xmlns:a16="http://schemas.microsoft.com/office/drawing/2014/main" id="{8C9C3B85-61D6-B240-9646-0C1A66DFE811}"/>
              </a:ext>
            </a:extLst>
          </p:cNvPr>
          <p:cNvSpPr/>
          <p:nvPr/>
        </p:nvSpPr>
        <p:spPr>
          <a:xfrm>
            <a:off x="23441006" y="30094993"/>
            <a:ext cx="509857" cy="804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0AADD44F-E644-5946-B14E-9319D599A52A}"/>
              </a:ext>
            </a:extLst>
          </p:cNvPr>
          <p:cNvSpPr/>
          <p:nvPr/>
        </p:nvSpPr>
        <p:spPr>
          <a:xfrm>
            <a:off x="14351813" y="7830828"/>
            <a:ext cx="12630914" cy="1061441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8E1F8C9-6DDB-CA4A-B3DB-3C8856978A36}"/>
              </a:ext>
            </a:extLst>
          </p:cNvPr>
          <p:cNvSpPr txBox="1"/>
          <p:nvPr/>
        </p:nvSpPr>
        <p:spPr>
          <a:xfrm>
            <a:off x="21367484" y="34782732"/>
            <a:ext cx="5041768" cy="830997"/>
          </a:xfrm>
          <a:prstGeom prst="rect">
            <a:avLst/>
          </a:prstGeom>
          <a:noFill/>
        </p:spPr>
        <p:txBody>
          <a:bodyPr wrap="square" rtlCol="0">
            <a:spAutoFit/>
          </a:bodyPr>
          <a:lstStyle/>
          <a:p>
            <a:r>
              <a:rPr lang="en-US" sz="2400" dirty="0"/>
              <a:t>Geographical patterns are reduced for J3 GDR-F </a:t>
            </a:r>
            <a:r>
              <a:rPr lang="en-US" sz="2400" dirty="0" err="1"/>
              <a:t>Xovers</a:t>
            </a:r>
            <a:r>
              <a:rPr lang="en-US" sz="2400" dirty="0"/>
              <a:t> compared to GDR-D</a:t>
            </a:r>
          </a:p>
        </p:txBody>
      </p:sp>
      <p:sp>
        <p:nvSpPr>
          <p:cNvPr id="56" name="Rectangle 55">
            <a:extLst>
              <a:ext uri="{FF2B5EF4-FFF2-40B4-BE49-F238E27FC236}">
                <a16:creationId xmlns:a16="http://schemas.microsoft.com/office/drawing/2014/main" id="{DCF36B7C-7FC7-4B4E-8821-6F7D47BFC9DD}"/>
              </a:ext>
            </a:extLst>
          </p:cNvPr>
          <p:cNvSpPr/>
          <p:nvPr/>
        </p:nvSpPr>
        <p:spPr>
          <a:xfrm>
            <a:off x="12256182" y="10304785"/>
            <a:ext cx="1763613" cy="584775"/>
          </a:xfrm>
          <a:prstGeom prst="rect">
            <a:avLst/>
          </a:prstGeom>
        </p:spPr>
        <p:txBody>
          <a:bodyPr wrap="square">
            <a:spAutoFit/>
          </a:bodyPr>
          <a:lstStyle/>
          <a:p>
            <a:pPr algn="ctr"/>
            <a:r>
              <a:rPr lang="en-US" sz="1600" dirty="0"/>
              <a:t>October 4, 2019</a:t>
            </a:r>
          </a:p>
          <a:p>
            <a:pPr algn="ctr"/>
            <a:r>
              <a:rPr lang="en-US" sz="1600" dirty="0"/>
              <a:t>End of J2 mission</a:t>
            </a:r>
          </a:p>
        </p:txBody>
      </p:sp>
      <p:sp>
        <p:nvSpPr>
          <p:cNvPr id="121" name="TextBox 120">
            <a:extLst>
              <a:ext uri="{FF2B5EF4-FFF2-40B4-BE49-F238E27FC236}">
                <a16:creationId xmlns:a16="http://schemas.microsoft.com/office/drawing/2014/main" id="{367B3738-0638-F84A-8E80-22C06E48E33D}"/>
              </a:ext>
            </a:extLst>
          </p:cNvPr>
          <p:cNvSpPr txBox="1"/>
          <p:nvPr/>
        </p:nvSpPr>
        <p:spPr>
          <a:xfrm>
            <a:off x="14410055" y="9380943"/>
            <a:ext cx="12550131" cy="2769989"/>
          </a:xfrm>
          <a:prstGeom prst="rect">
            <a:avLst/>
          </a:prstGeom>
          <a:noFill/>
          <a:ln>
            <a:noFill/>
          </a:ln>
        </p:spPr>
        <p:txBody>
          <a:bodyPr wrap="square" lIns="182880" tIns="91440" rIns="182880" bIns="91440" rtlCol="0">
            <a:spAutoFit/>
          </a:bodyPr>
          <a:lstStyle/>
          <a:p>
            <a:pPr marL="342900" indent="-342900" algn="just">
              <a:buFont typeface="Arial" panose="020B0604020202020204" pitchFamily="34" charset="0"/>
              <a:buChar char="•"/>
            </a:pPr>
            <a:r>
              <a:rPr lang="en-US" sz="2400" b="1" dirty="0"/>
              <a:t>Crossover results demonstrate the good performance and consistency of measurements for Jason-3 since the beginning of the mission.</a:t>
            </a:r>
          </a:p>
          <a:p>
            <a:pPr marL="342900" indent="-342900" algn="just">
              <a:buFont typeface="Arial" panose="020B0604020202020204" pitchFamily="34" charset="0"/>
              <a:buChar char="•"/>
            </a:pPr>
            <a:r>
              <a:rPr lang="en-US" sz="2400" dirty="0"/>
              <a:t>Map of internal (</a:t>
            </a:r>
            <a:r>
              <a:rPr lang="en-US" sz="2400" dirty="0" err="1"/>
              <a:t>asc</a:t>
            </a:r>
            <a:r>
              <a:rPr lang="en-US" sz="2400" dirty="0"/>
              <a:t>.-des.) J3 crossovers over the last year </a:t>
            </a:r>
            <a:r>
              <a:rPr lang="en-US" sz="2400" b="1" dirty="0"/>
              <a:t>shows small cm-level signal patterns</a:t>
            </a:r>
            <a:r>
              <a:rPr lang="en-US" sz="2400" dirty="0"/>
              <a:t>. The excellent geographical homogeneity is explained by the GDR-F orbit standard introduced in GDR-D products since cycle 95 (see 2019 </a:t>
            </a:r>
            <a:r>
              <a:rPr lang="en-US" sz="2400" dirty="0" err="1"/>
              <a:t>CalVal</a:t>
            </a:r>
            <a:r>
              <a:rPr lang="en-US" sz="2400" dirty="0"/>
              <a:t> poster by Matthieu </a:t>
            </a:r>
            <a:r>
              <a:rPr lang="en-US" sz="2400" dirty="0" err="1"/>
              <a:t>Talpe</a:t>
            </a:r>
            <a:r>
              <a:rPr lang="en-US" sz="2400" dirty="0"/>
              <a:t>).</a:t>
            </a:r>
          </a:p>
          <a:p>
            <a:pPr marL="342900" indent="-342900" algn="just">
              <a:buFont typeface="Arial" panose="020B0604020202020204" pitchFamily="34" charset="0"/>
              <a:buChar char="•"/>
            </a:pPr>
            <a:r>
              <a:rPr lang="en-US" sz="2400" dirty="0"/>
              <a:t>Over the last 12 months, no anomaly appeared neither for geographically-correlated errors nor for the standard deviation values which are consistent over the whole mission period</a:t>
            </a:r>
          </a:p>
        </p:txBody>
      </p:sp>
      <p:sp>
        <p:nvSpPr>
          <p:cNvPr id="147" name="TextBox 146">
            <a:extLst>
              <a:ext uri="{FF2B5EF4-FFF2-40B4-BE49-F238E27FC236}">
                <a16:creationId xmlns:a16="http://schemas.microsoft.com/office/drawing/2014/main" id="{22029834-09DE-1C4B-BA3F-6A7B4CB8F287}"/>
              </a:ext>
            </a:extLst>
          </p:cNvPr>
          <p:cNvSpPr txBox="1"/>
          <p:nvPr/>
        </p:nvSpPr>
        <p:spPr>
          <a:xfrm>
            <a:off x="12295030" y="11638566"/>
            <a:ext cx="623678" cy="400110"/>
          </a:xfrm>
          <a:prstGeom prst="rect">
            <a:avLst/>
          </a:prstGeom>
          <a:noFill/>
        </p:spPr>
        <p:txBody>
          <a:bodyPr wrap="square" rtlCol="0">
            <a:spAutoFit/>
          </a:bodyPr>
          <a:lstStyle/>
          <a:p>
            <a:r>
              <a:rPr lang="en-US" sz="2000" dirty="0">
                <a:solidFill>
                  <a:srgbClr val="E121D4"/>
                </a:solidFill>
              </a:rPr>
              <a:t>644</a:t>
            </a:r>
          </a:p>
        </p:txBody>
      </p:sp>
      <p:sp>
        <p:nvSpPr>
          <p:cNvPr id="150" name="Rectangle 149">
            <a:extLst>
              <a:ext uri="{FF2B5EF4-FFF2-40B4-BE49-F238E27FC236}">
                <a16:creationId xmlns:a16="http://schemas.microsoft.com/office/drawing/2014/main" id="{AFD5F102-0915-1148-B810-08C9F2F5E199}"/>
              </a:ext>
            </a:extLst>
          </p:cNvPr>
          <p:cNvSpPr/>
          <p:nvPr/>
        </p:nvSpPr>
        <p:spPr>
          <a:xfrm>
            <a:off x="14338834" y="3882810"/>
            <a:ext cx="12630914" cy="3760461"/>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endParaRPr lang="en-US" sz="2400" dirty="0">
              <a:solidFill>
                <a:schemeClr val="tx1"/>
              </a:solidFill>
            </a:endParaRPr>
          </a:p>
        </p:txBody>
      </p:sp>
      <p:sp>
        <p:nvSpPr>
          <p:cNvPr id="151" name="TextBox 150">
            <a:extLst>
              <a:ext uri="{FF2B5EF4-FFF2-40B4-BE49-F238E27FC236}">
                <a16:creationId xmlns:a16="http://schemas.microsoft.com/office/drawing/2014/main" id="{10D230C2-2FA5-B248-9B5A-5CCC4E8C3FF5}"/>
              </a:ext>
            </a:extLst>
          </p:cNvPr>
          <p:cNvSpPr txBox="1"/>
          <p:nvPr/>
        </p:nvSpPr>
        <p:spPr>
          <a:xfrm>
            <a:off x="14399561" y="3960896"/>
            <a:ext cx="12632045" cy="923330"/>
          </a:xfrm>
          <a:prstGeom prst="rect">
            <a:avLst/>
          </a:prstGeom>
          <a:noFill/>
        </p:spPr>
        <p:txBody>
          <a:bodyPr wrap="square" rtlCol="0">
            <a:spAutoFit/>
          </a:bodyPr>
          <a:lstStyle/>
          <a:p>
            <a:pPr algn="ctr"/>
            <a:r>
              <a:rPr lang="en-US" sz="5400" dirty="0">
                <a:solidFill>
                  <a:srgbClr val="0070C0"/>
                </a:solidFill>
                <a:latin typeface="Franklin Gothic Medium" panose="020B0603020102020204" pitchFamily="34" charset="0"/>
              </a:rPr>
              <a:t>Jason-3 Satellite Main Events</a:t>
            </a:r>
          </a:p>
        </p:txBody>
      </p:sp>
      <p:sp>
        <p:nvSpPr>
          <p:cNvPr id="152" name="Rectangle 151">
            <a:extLst>
              <a:ext uri="{FF2B5EF4-FFF2-40B4-BE49-F238E27FC236}">
                <a16:creationId xmlns:a16="http://schemas.microsoft.com/office/drawing/2014/main" id="{1D7FBCD0-E944-1D40-8B30-A470C1D12C01}"/>
              </a:ext>
            </a:extLst>
          </p:cNvPr>
          <p:cNvSpPr/>
          <p:nvPr/>
        </p:nvSpPr>
        <p:spPr>
          <a:xfrm>
            <a:off x="14371692" y="5033260"/>
            <a:ext cx="12521173" cy="2308324"/>
          </a:xfrm>
          <a:prstGeom prst="rect">
            <a:avLst/>
          </a:prstGeom>
        </p:spPr>
        <p:txBody>
          <a:bodyPr wrap="square">
            <a:spAutoFit/>
          </a:bodyPr>
          <a:lstStyle/>
          <a:p>
            <a:pPr marL="342900" indent="-342900">
              <a:buFont typeface="Arial" panose="020B0604020202020204" pitchFamily="34" charset="0"/>
              <a:buChar char="•"/>
            </a:pPr>
            <a:r>
              <a:rPr lang="en-US" sz="2400" dirty="0"/>
              <a:t>Cycle 146 to 147: SHM due to anomaly with gyro that started on 31 January 2020 at 4:51 (UTC), and  ended</a:t>
            </a:r>
            <a:r>
              <a:rPr lang="en-US" sz="2400" dirty="0">
                <a:solidFill>
                  <a:srgbClr val="FF0000"/>
                </a:solidFill>
              </a:rPr>
              <a:t> </a:t>
            </a:r>
            <a:r>
              <a:rPr lang="en-US" sz="2400" dirty="0"/>
              <a:t>on 5 February 2020 at 08:52 (UTC)</a:t>
            </a:r>
            <a:endParaRPr lang="en-US" sz="2400" dirty="0">
              <a:solidFill>
                <a:srgbClr val="FF0000"/>
              </a:solidFill>
            </a:endParaRPr>
          </a:p>
          <a:p>
            <a:pPr marL="342900" indent="-342900">
              <a:buFont typeface="Arial" panose="020B0604020202020204" pitchFamily="34" charset="0"/>
              <a:buChar char="•"/>
            </a:pPr>
            <a:r>
              <a:rPr lang="en-US" sz="2400" dirty="0"/>
              <a:t>Cycle 147: Second SHM that started on 5 February 2020 at 21:00 (UTC), and ended on 13 February 2020 at 8:40</a:t>
            </a:r>
          </a:p>
          <a:p>
            <a:pPr marL="342900" indent="-342900">
              <a:buFont typeface="Arial" panose="020B0604020202020204" pitchFamily="34" charset="0"/>
              <a:buChar char="•"/>
            </a:pPr>
            <a:r>
              <a:rPr lang="en-US" sz="2400" dirty="0"/>
              <a:t>Cycle 160: SHM due to anomaly with gyro #2 that started on 15 June 2020 at 21:50 (UTC) and ended on 19 June 2020 at 7:32</a:t>
            </a:r>
          </a:p>
        </p:txBody>
      </p:sp>
      <p:pic>
        <p:nvPicPr>
          <p:cNvPr id="9" name="Picture 8">
            <a:extLst>
              <a:ext uri="{FF2B5EF4-FFF2-40B4-BE49-F238E27FC236}">
                <a16:creationId xmlns:a16="http://schemas.microsoft.com/office/drawing/2014/main" id="{98C88F80-A733-DB44-82F5-A05036C79FFA}"/>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13759413" y="13560733"/>
            <a:ext cx="6440280" cy="4830210"/>
          </a:xfrm>
          <a:prstGeom prst="rect">
            <a:avLst/>
          </a:prstGeom>
        </p:spPr>
      </p:pic>
    </p:spTree>
    <p:extLst>
      <p:ext uri="{BB962C8B-B14F-4D97-AF65-F5344CB8AC3E}">
        <p14:creationId xmlns:p14="http://schemas.microsoft.com/office/powerpoint/2010/main" val="12016973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26399</TotalTime>
  <Words>1083</Words>
  <Application>Microsoft Macintosh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Franklin Gothic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Jean-Damien Desjonqueres</cp:lastModifiedBy>
  <cp:revision>440</cp:revision>
  <cp:lastPrinted>2019-06-26T20:53:53Z</cp:lastPrinted>
  <dcterms:created xsi:type="dcterms:W3CDTF">2018-08-08T00:04:17Z</dcterms:created>
  <dcterms:modified xsi:type="dcterms:W3CDTF">2020-10-18T21:51:17Z</dcterms:modified>
</cp:coreProperties>
</file>